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37"/>
  </p:notesMasterIdLst>
  <p:handoutMasterIdLst>
    <p:handoutMasterId r:id="rId38"/>
  </p:handoutMasterIdLst>
  <p:sldIdLst>
    <p:sldId id="981" r:id="rId2"/>
    <p:sldId id="1002" r:id="rId3"/>
    <p:sldId id="1003" r:id="rId4"/>
    <p:sldId id="1004" r:id="rId5"/>
    <p:sldId id="1005" r:id="rId6"/>
    <p:sldId id="1006" r:id="rId7"/>
    <p:sldId id="1008" r:id="rId8"/>
    <p:sldId id="1041" r:id="rId9"/>
    <p:sldId id="1009" r:id="rId10"/>
    <p:sldId id="1011" r:id="rId11"/>
    <p:sldId id="1044" r:id="rId12"/>
    <p:sldId id="1013" r:id="rId13"/>
    <p:sldId id="1014" r:id="rId14"/>
    <p:sldId id="1015" r:id="rId15"/>
    <p:sldId id="1022" r:id="rId16"/>
    <p:sldId id="1019" r:id="rId17"/>
    <p:sldId id="1021" r:id="rId18"/>
    <p:sldId id="1025" r:id="rId19"/>
    <p:sldId id="1039" r:id="rId20"/>
    <p:sldId id="1017" r:id="rId21"/>
    <p:sldId id="1023" r:id="rId22"/>
    <p:sldId id="1024" r:id="rId23"/>
    <p:sldId id="1043" r:id="rId24"/>
    <p:sldId id="1028" r:id="rId25"/>
    <p:sldId id="1027" r:id="rId26"/>
    <p:sldId id="1026" r:id="rId27"/>
    <p:sldId id="1038" r:id="rId28"/>
    <p:sldId id="1018" r:id="rId29"/>
    <p:sldId id="1029" r:id="rId30"/>
    <p:sldId id="1040" r:id="rId31"/>
    <p:sldId id="1031" r:id="rId32"/>
    <p:sldId id="1032" r:id="rId33"/>
    <p:sldId id="1033" r:id="rId34"/>
    <p:sldId id="1035" r:id="rId35"/>
    <p:sldId id="1045" r:id="rId36"/>
  </p:sldIdLst>
  <p:sldSz cx="9144000" cy="6858000" type="screen4x3"/>
  <p:notesSz cx="6797675"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7">
          <p15:clr>
            <a:srgbClr val="A4A3A4"/>
          </p15:clr>
        </p15:guide>
        <p15:guide id="2" orient="horz" pos="361">
          <p15:clr>
            <a:srgbClr val="A4A3A4"/>
          </p15:clr>
        </p15:guide>
        <p15:guide id="3" orient="horz" pos="1034">
          <p15:clr>
            <a:srgbClr val="A4A3A4"/>
          </p15:clr>
        </p15:guide>
        <p15:guide id="4" orient="horz" pos="715">
          <p15:clr>
            <a:srgbClr val="A4A3A4"/>
          </p15:clr>
        </p15:guide>
        <p15:guide id="5" pos="5424">
          <p15:clr>
            <a:srgbClr val="A4A3A4"/>
          </p15:clr>
        </p15:guide>
        <p15:guide id="6" pos="3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D"/>
    <a:srgbClr val="F15922"/>
    <a:srgbClr val="00919B"/>
    <a:srgbClr val="006E76"/>
    <a:srgbClr val="005258"/>
    <a:srgbClr val="FFFF99"/>
    <a:srgbClr val="4F81BD"/>
    <a:srgbClr val="93CDDD"/>
    <a:srgbClr val="D53D20"/>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97640" autoAdjust="0"/>
  </p:normalViewPr>
  <p:slideViewPr>
    <p:cSldViewPr snapToGrid="0" snapToObjects="1" showGuides="1">
      <p:cViewPr varScale="1">
        <p:scale>
          <a:sx n="66" d="100"/>
          <a:sy n="66" d="100"/>
        </p:scale>
        <p:origin x="1144" y="44"/>
      </p:cViewPr>
      <p:guideLst>
        <p:guide orient="horz" pos="4227"/>
        <p:guide orient="horz" pos="361"/>
        <p:guide orient="horz" pos="1034"/>
        <p:guide orient="horz" pos="715"/>
        <p:guide pos="5424"/>
        <p:guide pos="31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787142B-BE31-8B43-BCBF-F227E289B36B}" type="datetimeFigureOut">
              <a:rPr lang="nl-NL" smtClean="0"/>
              <a:pPr/>
              <a:t>9-6-2016</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260F241-FBF9-B248-BACC-ADF470708B83}" type="slidenum">
              <a:rPr lang="nl-NL" smtClean="0"/>
              <a:pPr/>
              <a:t>‹Nº›</a:t>
            </a:fld>
            <a:endParaRPr lang="nl-NL"/>
          </a:p>
        </p:txBody>
      </p:sp>
    </p:spTree>
    <p:extLst>
      <p:ext uri="{BB962C8B-B14F-4D97-AF65-F5344CB8AC3E}">
        <p14:creationId xmlns:p14="http://schemas.microsoft.com/office/powerpoint/2010/main" val="2313396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B66FD42-53A8-8D4D-95CF-7FD828DE530A}" type="datetimeFigureOut">
              <a:rPr lang="nl-NL" smtClean="0"/>
              <a:pPr/>
              <a:t>9-6-2016</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Klik om de tekststijl van het model te bewerken</a:t>
            </a:r>
          </a:p>
          <a:p>
            <a:pPr lvl="1"/>
            <a:r>
              <a:rPr lang="en-GB"/>
              <a:t>Tweede niveau</a:t>
            </a:r>
          </a:p>
          <a:p>
            <a:pPr lvl="2"/>
            <a:r>
              <a:rPr lang="en-GB"/>
              <a:t>Derde niveau</a:t>
            </a:r>
          </a:p>
          <a:p>
            <a:pPr lvl="3"/>
            <a:r>
              <a:rPr lang="en-GB"/>
              <a:t>Vierde niveau</a:t>
            </a:r>
          </a:p>
          <a:p>
            <a:pPr lvl="4"/>
            <a:r>
              <a:rPr lang="en-GB"/>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6327163-31B8-6A4E-99F9-D4106D8B540B}" type="slidenum">
              <a:rPr lang="nl-NL" smtClean="0"/>
              <a:pPr/>
              <a:t>‹Nº›</a:t>
            </a:fld>
            <a:endParaRPr lang="nl-NL"/>
          </a:p>
        </p:txBody>
      </p:sp>
    </p:spTree>
    <p:extLst>
      <p:ext uri="{BB962C8B-B14F-4D97-AF65-F5344CB8AC3E}">
        <p14:creationId xmlns:p14="http://schemas.microsoft.com/office/powerpoint/2010/main" val="25353354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327163-31B8-6A4E-99F9-D4106D8B540B}"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227023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lnSpc>
                <a:spcPct val="115000"/>
              </a:lnSpc>
              <a:spcAft>
                <a:spcPts val="0"/>
              </a:spcAft>
            </a:pPr>
            <a:r>
              <a:rPr lang="en-GB" sz="1200" i="0" kern="1200" dirty="0">
                <a:solidFill>
                  <a:schemeClr val="tx1"/>
                </a:solidFill>
                <a:effectLst/>
                <a:latin typeface="+mn-lt"/>
                <a:ea typeface="+mn-ea"/>
                <a:cs typeface="+mn-cs"/>
              </a:rPr>
              <a:t>Both series of case-studies contained questions specifically targeting the complex processes of social learning. Given the limited research on social learning in social innovation initiatives, the first Batch aimed to explore this phenomenon in more depth and thus included questions on types of learning, actors, transference of learning, outcomes and the relationship between processes of learning and empowerment. </a:t>
            </a:r>
            <a:endParaRPr lang="en-GB" i="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327163-31B8-6A4E-99F9-D4106D8B540B}"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3783970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04086" y="2941185"/>
            <a:ext cx="8206514" cy="2216727"/>
          </a:xfrm>
          <a:prstGeom prst="rect">
            <a:avLst/>
          </a:prstGeom>
        </p:spPr>
        <p:txBody>
          <a:bodyPr>
            <a:normAutofit/>
          </a:bodyPr>
          <a:lstStyle>
            <a:lvl1pPr>
              <a:lnSpc>
                <a:spcPct val="90000"/>
              </a:lnSpc>
              <a:defRPr sz="4400" baseline="0">
                <a:solidFill>
                  <a:srgbClr val="00ABBD"/>
                </a:solidFill>
              </a:defRPr>
            </a:lvl1pPr>
          </a:lstStyle>
          <a:p>
            <a:r>
              <a:rPr lang="nl-NL" dirty="0"/>
              <a:t>Presentation </a:t>
            </a:r>
            <a:r>
              <a:rPr lang="nl-NL" dirty="0" err="1"/>
              <a:t>title</a:t>
            </a:r>
            <a:r>
              <a:rPr lang="nl-NL" dirty="0"/>
              <a:t>,</a:t>
            </a:r>
            <a:br>
              <a:rPr lang="nl-NL" dirty="0"/>
            </a:br>
            <a:r>
              <a:rPr lang="nl-NL" dirty="0"/>
              <a:t>up </a:t>
            </a:r>
            <a:r>
              <a:rPr lang="nl-NL" dirty="0" err="1"/>
              <a:t>to</a:t>
            </a:r>
            <a:r>
              <a:rPr lang="nl-NL" dirty="0"/>
              <a:t> </a:t>
            </a:r>
            <a:r>
              <a:rPr lang="nl-NL" dirty="0" err="1"/>
              <a:t>three</a:t>
            </a:r>
            <a:r>
              <a:rPr lang="nl-NL" dirty="0"/>
              <a:t> </a:t>
            </a:r>
            <a:r>
              <a:rPr lang="nl-NL" dirty="0" err="1"/>
              <a:t>lines</a:t>
            </a:r>
            <a:r>
              <a:rPr lang="nl-NL" dirty="0"/>
              <a:t>,</a:t>
            </a:r>
            <a:br>
              <a:rPr lang="nl-NL" dirty="0"/>
            </a:br>
            <a:r>
              <a:rPr lang="nl-NL" dirty="0"/>
              <a:t>set in </a:t>
            </a:r>
            <a:r>
              <a:rPr lang="nl-NL" dirty="0" err="1"/>
              <a:t>Cambria</a:t>
            </a:r>
            <a:r>
              <a:rPr lang="nl-NL" dirty="0"/>
              <a:t> 44 </a:t>
            </a:r>
            <a:r>
              <a:rPr lang="nl-NL" dirty="0" err="1"/>
              <a:t>pt</a:t>
            </a:r>
            <a:endParaRPr lang="nl-NL" dirty="0"/>
          </a:p>
        </p:txBody>
      </p:sp>
      <p:pic>
        <p:nvPicPr>
          <p:cNvPr id="9" name="Afbeelding 8" descr="flag_yellow_eps.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113" y="6315398"/>
            <a:ext cx="538040" cy="365358"/>
          </a:xfrm>
          <a:prstGeom prst="rect">
            <a:avLst/>
          </a:prstGeom>
        </p:spPr>
      </p:pic>
      <p:sp>
        <p:nvSpPr>
          <p:cNvPr id="10" name="Tijdelijke aanduiding voor tekst 15"/>
          <p:cNvSpPr>
            <a:spLocks noGrp="1"/>
          </p:cNvSpPr>
          <p:nvPr>
            <p:ph type="body" sz="quarter" idx="14"/>
          </p:nvPr>
        </p:nvSpPr>
        <p:spPr>
          <a:xfrm>
            <a:off x="404086" y="5676275"/>
            <a:ext cx="8206514" cy="546721"/>
          </a:xfrm>
          <a:prstGeom prst="rect">
            <a:avLst/>
          </a:prstGeom>
        </p:spPr>
        <p:txBody>
          <a:bodyPr>
            <a:normAutofit/>
          </a:bodyPr>
          <a:lstStyle>
            <a:lvl1pPr marL="0" indent="0">
              <a:lnSpc>
                <a:spcPct val="80000"/>
              </a:lnSpc>
              <a:buNone/>
              <a:defRPr sz="1400">
                <a:solidFill>
                  <a:srgbClr val="F15922"/>
                </a:solidFill>
              </a:defRPr>
            </a:lvl1pPr>
          </a:lstStyle>
          <a:p>
            <a:pPr lvl="0"/>
            <a:r>
              <a:rPr lang="en-US"/>
              <a:t>Click to edit Master text styles</a:t>
            </a:r>
          </a:p>
        </p:txBody>
      </p:sp>
      <p:sp>
        <p:nvSpPr>
          <p:cNvPr id="11" name="Tijdelijke aanduiding voor tekst 7"/>
          <p:cNvSpPr>
            <a:spLocks noGrp="1"/>
          </p:cNvSpPr>
          <p:nvPr>
            <p:ph type="body" sz="quarter" idx="15"/>
          </p:nvPr>
        </p:nvSpPr>
        <p:spPr>
          <a:xfrm>
            <a:off x="1050636" y="6326943"/>
            <a:ext cx="7559963" cy="365113"/>
          </a:xfrm>
          <a:prstGeom prst="rect">
            <a:avLst/>
          </a:prstGeom>
        </p:spPr>
        <p:txBody>
          <a:bodyPr anchor="t">
            <a:noAutofit/>
          </a:bodyPr>
          <a:lstStyle>
            <a:lvl1pPr marL="0" indent="0">
              <a:buNone/>
              <a:defRPr sz="1000" b="0">
                <a:solidFill>
                  <a:srgbClr val="00ABBD"/>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en-US"/>
              <a:t>Click to edit Master text styles</a:t>
            </a:r>
          </a:p>
        </p:txBody>
      </p:sp>
      <p:sp>
        <p:nvSpPr>
          <p:cNvPr id="12" name="Tijdelijke aanduiding voor tekst 10"/>
          <p:cNvSpPr>
            <a:spLocks noGrp="1"/>
          </p:cNvSpPr>
          <p:nvPr>
            <p:ph type="body" sz="quarter" idx="16" hasCustomPrompt="1"/>
          </p:nvPr>
        </p:nvSpPr>
        <p:spPr>
          <a:xfrm>
            <a:off x="404086" y="5311151"/>
            <a:ext cx="1794075" cy="365125"/>
          </a:xfrm>
          <a:prstGeom prst="rect">
            <a:avLst/>
          </a:prstGeom>
        </p:spPr>
        <p:txBody>
          <a:bodyPr>
            <a:noAutofit/>
          </a:bodyPr>
          <a:lstStyle>
            <a:lvl1pPr marL="0" indent="0" algn="l">
              <a:buNone/>
              <a:defRPr sz="1400" b="1">
                <a:solidFill>
                  <a:srgbClr val="F15922"/>
                </a:solidFill>
              </a:defRPr>
            </a:lvl1pPr>
            <a:lvl2pPr>
              <a:defRPr sz="1200"/>
            </a:lvl2pPr>
            <a:lvl3pPr>
              <a:defRPr sz="1200"/>
            </a:lvl3pPr>
            <a:lvl4pPr>
              <a:defRPr sz="1200"/>
            </a:lvl4pPr>
            <a:lvl5pPr>
              <a:defRPr sz="1200"/>
            </a:lvl5pPr>
          </a:lstStyle>
          <a:p>
            <a:pPr lvl="0"/>
            <a:r>
              <a:rPr lang="en-GB" dirty="0"/>
              <a:t>Date</a:t>
            </a:r>
            <a:endParaRPr lang="nl-NL" dirty="0"/>
          </a:p>
        </p:txBody>
      </p:sp>
    </p:spTree>
    <p:extLst>
      <p:ext uri="{BB962C8B-B14F-4D97-AF65-F5344CB8AC3E}">
        <p14:creationId xmlns:p14="http://schemas.microsoft.com/office/powerpoint/2010/main" val="3717728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340768"/>
            <a:ext cx="5112568" cy="2060848"/>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endParaRPr lang="nl-NL" dirty="0"/>
          </a:p>
        </p:txBody>
      </p:sp>
      <p:sp>
        <p:nvSpPr>
          <p:cNvPr id="3" name="Subtitle 2"/>
          <p:cNvSpPr>
            <a:spLocks noGrp="1"/>
          </p:cNvSpPr>
          <p:nvPr>
            <p:ph type="subTitle" idx="1"/>
          </p:nvPr>
        </p:nvSpPr>
        <p:spPr>
          <a:xfrm>
            <a:off x="1115616" y="3573016"/>
            <a:ext cx="5112568" cy="1008112"/>
          </a:xfrm>
          <a:prstGeom prst="rect">
            <a:avLst/>
          </a:prstGeom>
        </p:spPr>
        <p:txBody>
          <a:bodyPr>
            <a:normAutofit/>
          </a:bodyPr>
          <a:lstStyle>
            <a:lvl1pPr marL="0" indent="0" algn="l">
              <a:buNone/>
              <a:defRPr sz="2000" b="0" i="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l-NL" dirty="0"/>
          </a:p>
        </p:txBody>
      </p:sp>
      <p:sp>
        <p:nvSpPr>
          <p:cNvPr id="14" name="Rectangle 13"/>
          <p:cNvSpPr/>
          <p:nvPr userDrawn="1"/>
        </p:nvSpPr>
        <p:spPr>
          <a:xfrm>
            <a:off x="6065770" y="6165304"/>
            <a:ext cx="3042734" cy="667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Picture 9" descr="N:\Drift\PR\Huisstijl\Logo's\Drift &amp; EUR --- nieuw per sept. 2012\Drift &amp; EU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40480" y="262962"/>
            <a:ext cx="2952000" cy="87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userDrawn="1"/>
        </p:nvGrpSpPr>
        <p:grpSpPr>
          <a:xfrm>
            <a:off x="180352" y="4941168"/>
            <a:ext cx="8748000" cy="0"/>
            <a:chOff x="180352" y="1484784"/>
            <a:chExt cx="8748000" cy="0"/>
          </a:xfrm>
        </p:grpSpPr>
        <p:cxnSp>
          <p:nvCxnSpPr>
            <p:cNvPr id="15" name="Straight Connector 14"/>
            <p:cNvCxnSpPr/>
            <p:nvPr userDrawn="1"/>
          </p:nvCxnSpPr>
          <p:spPr>
            <a:xfrm flipH="1">
              <a:off x="180352" y="1484784"/>
              <a:ext cx="756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7740352" y="1484784"/>
              <a:ext cx="11880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180352" y="1268760"/>
            <a:ext cx="8748000" cy="0"/>
            <a:chOff x="180352" y="1484784"/>
            <a:chExt cx="8748000" cy="0"/>
          </a:xfrm>
        </p:grpSpPr>
        <p:cxnSp>
          <p:nvCxnSpPr>
            <p:cNvPr id="19" name="Straight Connector 18"/>
            <p:cNvCxnSpPr/>
            <p:nvPr userDrawn="1"/>
          </p:nvCxnSpPr>
          <p:spPr>
            <a:xfrm flipH="1">
              <a:off x="180352" y="1484784"/>
              <a:ext cx="756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7740352" y="1484784"/>
              <a:ext cx="11880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1" name="Date Placeholder 3"/>
          <p:cNvSpPr>
            <a:spLocks noGrp="1"/>
          </p:cNvSpPr>
          <p:nvPr>
            <p:ph type="dt" sz="half" idx="2"/>
          </p:nvPr>
        </p:nvSpPr>
        <p:spPr>
          <a:xfrm>
            <a:off x="62136" y="6165304"/>
            <a:ext cx="909464" cy="504056"/>
          </a:xfrm>
          <a:prstGeom prst="rect">
            <a:avLst/>
          </a:prstGeom>
        </p:spPr>
        <p:txBody>
          <a:bodyPr vert="horz" lIns="91440" tIns="45720" rIns="91440" bIns="45720" rtlCol="0" anchor="ctr"/>
          <a:lstStyle>
            <a:lvl1pPr algn="ctr">
              <a:defRPr sz="1100">
                <a:solidFill>
                  <a:schemeClr val="tx1"/>
                </a:solidFill>
              </a:defRPr>
            </a:lvl1pPr>
          </a:lstStyle>
          <a:p>
            <a:fld id="{FB669E88-89A2-4E16-A3FC-98782EDCF905}" type="datetime1">
              <a:rPr lang="nl-NL" smtClean="0"/>
              <a:pPr/>
              <a:t>9-6-2016</a:t>
            </a:fld>
            <a:endParaRPr lang="nl-NL" dirty="0"/>
          </a:p>
        </p:txBody>
      </p:sp>
      <p:sp>
        <p:nvSpPr>
          <p:cNvPr id="22" name="Footer Placeholder 4"/>
          <p:cNvSpPr>
            <a:spLocks noGrp="1"/>
          </p:cNvSpPr>
          <p:nvPr>
            <p:ph type="ftr" sz="quarter" idx="3"/>
          </p:nvPr>
        </p:nvSpPr>
        <p:spPr>
          <a:xfrm>
            <a:off x="1115616" y="6165304"/>
            <a:ext cx="6192688" cy="504056"/>
          </a:xfrm>
          <a:prstGeom prst="rect">
            <a:avLst/>
          </a:prstGeom>
        </p:spPr>
        <p:txBody>
          <a:bodyPr vert="horz" lIns="91440" tIns="45720" rIns="91440" bIns="45720" rtlCol="0" anchor="ctr"/>
          <a:lstStyle>
            <a:lvl1pPr algn="l">
              <a:defRPr sz="1100" spc="10" baseline="0">
                <a:solidFill>
                  <a:schemeClr val="tx1"/>
                </a:solidFill>
              </a:defRPr>
            </a:lvl1pPr>
          </a:lstStyle>
          <a:p>
            <a:r>
              <a:rPr lang="nl-NL"/>
              <a:t>Optionele voettekst (via insert header &amp; footer) + Logo’s (bv. EU, InContext, MUSIC, etc.)</a:t>
            </a:r>
            <a:endParaRPr lang="nl-NL" dirty="0"/>
          </a:p>
        </p:txBody>
      </p:sp>
      <p:pic>
        <p:nvPicPr>
          <p:cNvPr id="1028" name="Picture 4" descr="C:\Users\steenbergen\Desktop\Water Scurve (light) 225x10.jpg"/>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0000" y="1340718"/>
            <a:ext cx="8064000" cy="35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02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848872" cy="1156990"/>
          </a:xfrm>
          <a:prstGeom prst="rect">
            <a:avLst/>
          </a:prstGeom>
        </p:spPr>
        <p:txBody>
          <a:bodyPr/>
          <a:lstStyle>
            <a:lvl1pPr>
              <a:defRPr baseline="0"/>
            </a:lvl1pPr>
          </a:lstStyle>
          <a:p>
            <a:r>
              <a:rPr lang="en-US" dirty="0"/>
              <a:t>Click to edit Master title style</a:t>
            </a:r>
            <a:endParaRPr lang="nl-NL" dirty="0"/>
          </a:p>
        </p:txBody>
      </p:sp>
      <p:sp>
        <p:nvSpPr>
          <p:cNvPr id="3" name="Content Placeholder 2"/>
          <p:cNvSpPr>
            <a:spLocks noGrp="1"/>
          </p:cNvSpPr>
          <p:nvPr>
            <p:ph idx="1"/>
          </p:nvPr>
        </p:nvSpPr>
        <p:spPr>
          <a:xfrm>
            <a:off x="1115616" y="1600201"/>
            <a:ext cx="7869560" cy="4421088"/>
          </a:xfrm>
          <a:prstGeom prst="rect">
            <a:avLst/>
          </a:prstGeom>
        </p:spPr>
        <p:txBody>
          <a:bodyPr/>
          <a:lstStyle>
            <a:lvl1pPr>
              <a:defRPr baseline="0"/>
            </a:lvl1pPr>
            <a:lvl2pPr>
              <a:defRPr baseline="0"/>
            </a:lvl2pPr>
            <a:lvl3pPr>
              <a:defRPr baseline="0"/>
            </a:lvl3pPr>
            <a:lvl4pPr>
              <a:defRPr baseline="0"/>
            </a:lvl4pPr>
            <a:lvl5pPr>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Text Placeholder 9"/>
          <p:cNvSpPr>
            <a:spLocks noGrp="1"/>
          </p:cNvSpPr>
          <p:nvPr>
            <p:ph type="body" sz="quarter" idx="13" hasCustomPrompt="1"/>
          </p:nvPr>
        </p:nvSpPr>
        <p:spPr>
          <a:xfrm rot="16200000">
            <a:off x="-1692905" y="3429210"/>
            <a:ext cx="4464496" cy="719660"/>
          </a:xfrm>
          <a:prstGeom prst="rect">
            <a:avLst/>
          </a:prstGeom>
        </p:spPr>
        <p:txBody>
          <a:bodyPr>
            <a:noAutofit/>
          </a:bodyPr>
          <a:lstStyle>
            <a:lvl1pPr marL="0" indent="0" algn="ctr">
              <a:buNone/>
              <a:defRPr sz="3600" b="1" baseline="0">
                <a:solidFill>
                  <a:schemeClr val="bg1">
                    <a:lumMod val="50000"/>
                  </a:schemeClr>
                </a:solidFill>
              </a:defRPr>
            </a:lvl1pPr>
          </a:lstStyle>
          <a:p>
            <a:pPr lvl="0"/>
            <a:r>
              <a:rPr lang="en-US" dirty="0"/>
              <a:t>CLICK TO ADD</a:t>
            </a:r>
            <a:endParaRPr lang="nl-NL" dirty="0"/>
          </a:p>
        </p:txBody>
      </p:sp>
      <p:grpSp>
        <p:nvGrpSpPr>
          <p:cNvPr id="12" name="Group 11"/>
          <p:cNvGrpSpPr/>
          <p:nvPr userDrawn="1"/>
        </p:nvGrpSpPr>
        <p:grpSpPr>
          <a:xfrm>
            <a:off x="180352" y="1484784"/>
            <a:ext cx="8748000" cy="0"/>
            <a:chOff x="180352" y="1484784"/>
            <a:chExt cx="8748000" cy="0"/>
          </a:xfrm>
        </p:grpSpPr>
        <p:cxnSp>
          <p:nvCxnSpPr>
            <p:cNvPr id="8" name="Straight Connector 7"/>
            <p:cNvCxnSpPr/>
            <p:nvPr userDrawn="1"/>
          </p:nvCxnSpPr>
          <p:spPr>
            <a:xfrm flipH="1">
              <a:off x="180352" y="1484784"/>
              <a:ext cx="756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7740352" y="1484784"/>
              <a:ext cx="11880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 name="Date Placeholder 3"/>
          <p:cNvSpPr>
            <a:spLocks noGrp="1"/>
          </p:cNvSpPr>
          <p:nvPr>
            <p:ph type="dt" sz="half" idx="2"/>
          </p:nvPr>
        </p:nvSpPr>
        <p:spPr>
          <a:xfrm>
            <a:off x="62136" y="6165304"/>
            <a:ext cx="909464" cy="504056"/>
          </a:xfrm>
          <a:prstGeom prst="rect">
            <a:avLst/>
          </a:prstGeom>
        </p:spPr>
        <p:txBody>
          <a:bodyPr vert="horz" lIns="91440" tIns="45720" rIns="91440" bIns="45720" rtlCol="0" anchor="ctr"/>
          <a:lstStyle>
            <a:lvl1pPr algn="ctr">
              <a:defRPr sz="1100">
                <a:solidFill>
                  <a:schemeClr val="tx1"/>
                </a:solidFill>
              </a:defRPr>
            </a:lvl1pPr>
          </a:lstStyle>
          <a:p>
            <a:fld id="{FB669E88-89A2-4E16-A3FC-98782EDCF905}" type="datetime1">
              <a:rPr lang="nl-NL" smtClean="0"/>
              <a:pPr/>
              <a:t>9-6-2016</a:t>
            </a:fld>
            <a:endParaRPr lang="nl-NL" dirty="0"/>
          </a:p>
        </p:txBody>
      </p:sp>
      <p:sp>
        <p:nvSpPr>
          <p:cNvPr id="14" name="Footer Placeholder 4"/>
          <p:cNvSpPr>
            <a:spLocks noGrp="1"/>
          </p:cNvSpPr>
          <p:nvPr>
            <p:ph type="ftr" sz="quarter" idx="3"/>
          </p:nvPr>
        </p:nvSpPr>
        <p:spPr>
          <a:xfrm>
            <a:off x="1115616" y="6165304"/>
            <a:ext cx="5976664" cy="504056"/>
          </a:xfrm>
          <a:prstGeom prst="rect">
            <a:avLst/>
          </a:prstGeom>
        </p:spPr>
        <p:txBody>
          <a:bodyPr vert="horz" lIns="91440" tIns="45720" rIns="91440" bIns="45720" rtlCol="0" anchor="ctr"/>
          <a:lstStyle>
            <a:lvl1pPr algn="l">
              <a:defRPr sz="1100">
                <a:solidFill>
                  <a:schemeClr val="tx1"/>
                </a:solidFill>
              </a:defRPr>
            </a:lvl1pPr>
          </a:lstStyle>
          <a:p>
            <a:r>
              <a:rPr lang="nl-NL"/>
              <a:t>Optionele voettekst (via insert header &amp; footer) + Logo’s (bv. EU, InContext, MUSIC, etc.)</a:t>
            </a:r>
            <a:endParaRPr lang="nl-NL" dirty="0"/>
          </a:p>
        </p:txBody>
      </p:sp>
    </p:spTree>
    <p:extLst>
      <p:ext uri="{BB962C8B-B14F-4D97-AF65-F5344CB8AC3E}">
        <p14:creationId xmlns:p14="http://schemas.microsoft.com/office/powerpoint/2010/main" val="1453594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848872" cy="1152128"/>
          </a:xfrm>
          <a:prstGeom prst="rect">
            <a:avLst/>
          </a:prstGeom>
        </p:spPr>
        <p:txBody>
          <a:bodyPr/>
          <a:lstStyle/>
          <a:p>
            <a:r>
              <a:rPr lang="en-US"/>
              <a:t>Click to edit Master title style</a:t>
            </a:r>
            <a:endParaRPr lang="nl-NL"/>
          </a:p>
        </p:txBody>
      </p:sp>
      <p:sp>
        <p:nvSpPr>
          <p:cNvPr id="3" name="Date Placeholder 2"/>
          <p:cNvSpPr>
            <a:spLocks noGrp="1"/>
          </p:cNvSpPr>
          <p:nvPr>
            <p:ph type="dt" sz="half" idx="10"/>
          </p:nvPr>
        </p:nvSpPr>
        <p:spPr>
          <a:xfrm>
            <a:off x="62136" y="6165304"/>
            <a:ext cx="909464" cy="504056"/>
          </a:xfrm>
          <a:prstGeom prst="rect">
            <a:avLst/>
          </a:prstGeom>
        </p:spPr>
        <p:txBody>
          <a:bodyPr/>
          <a:lstStyle/>
          <a:p>
            <a:fld id="{5DE66EF5-3795-43F6-9640-BD2BEA52C37B}" type="datetime1">
              <a:rPr lang="nl-NL" smtClean="0"/>
              <a:pPr/>
              <a:t>9-6-2016</a:t>
            </a:fld>
            <a:endParaRPr lang="nl-NL"/>
          </a:p>
        </p:txBody>
      </p:sp>
      <p:sp>
        <p:nvSpPr>
          <p:cNvPr id="4" name="Footer Placeholder 3"/>
          <p:cNvSpPr>
            <a:spLocks noGrp="1"/>
          </p:cNvSpPr>
          <p:nvPr>
            <p:ph type="ftr" sz="quarter" idx="11"/>
          </p:nvPr>
        </p:nvSpPr>
        <p:spPr>
          <a:xfrm>
            <a:off x="1115616" y="6165304"/>
            <a:ext cx="5976664" cy="504056"/>
          </a:xfrm>
          <a:prstGeom prst="rect">
            <a:avLst/>
          </a:prstGeom>
        </p:spPr>
        <p:txBody>
          <a:bodyPr/>
          <a:lstStyle/>
          <a:p>
            <a:r>
              <a:rPr lang="nl-NL" dirty="0"/>
              <a:t>Optionele voettekst (via </a:t>
            </a:r>
            <a:r>
              <a:rPr lang="nl-NL" dirty="0" err="1"/>
              <a:t>insert</a:t>
            </a:r>
            <a:r>
              <a:rPr lang="nl-NL" dirty="0"/>
              <a:t> header &amp; </a:t>
            </a:r>
            <a:r>
              <a:rPr lang="nl-NL" dirty="0" err="1"/>
              <a:t>footer</a:t>
            </a:r>
            <a:r>
              <a:rPr lang="nl-NL" dirty="0"/>
              <a:t>) + Logo’s (bv. EU, </a:t>
            </a:r>
            <a:r>
              <a:rPr lang="nl-NL" dirty="0" err="1"/>
              <a:t>InContext</a:t>
            </a:r>
            <a:r>
              <a:rPr lang="nl-NL" dirty="0"/>
              <a:t>, MUSIC, etc.)</a:t>
            </a:r>
          </a:p>
        </p:txBody>
      </p:sp>
      <p:sp>
        <p:nvSpPr>
          <p:cNvPr id="6" name="Text Placeholder 9"/>
          <p:cNvSpPr>
            <a:spLocks noGrp="1"/>
          </p:cNvSpPr>
          <p:nvPr>
            <p:ph type="body" sz="quarter" idx="13" hasCustomPrompt="1"/>
          </p:nvPr>
        </p:nvSpPr>
        <p:spPr>
          <a:xfrm rot="16200000">
            <a:off x="-1692905" y="3429210"/>
            <a:ext cx="4464496" cy="719660"/>
          </a:xfrm>
          <a:prstGeom prst="rect">
            <a:avLst/>
          </a:prstGeom>
        </p:spPr>
        <p:txBody>
          <a:bodyPr>
            <a:noAutofit/>
          </a:bodyPr>
          <a:lstStyle>
            <a:lvl1pPr marL="0" indent="0" algn="ctr">
              <a:buNone/>
              <a:defRPr sz="3600" b="1">
                <a:solidFill>
                  <a:schemeClr val="bg1">
                    <a:lumMod val="50000"/>
                  </a:schemeClr>
                </a:solidFill>
              </a:defRPr>
            </a:lvl1pPr>
          </a:lstStyle>
          <a:p>
            <a:pPr lvl="0"/>
            <a:r>
              <a:rPr lang="en-US" dirty="0"/>
              <a:t>CLICK TO ADD</a:t>
            </a:r>
            <a:endParaRPr lang="nl-NL" dirty="0"/>
          </a:p>
        </p:txBody>
      </p:sp>
    </p:spTree>
    <p:extLst>
      <p:ext uri="{BB962C8B-B14F-4D97-AF65-F5344CB8AC3E}">
        <p14:creationId xmlns:p14="http://schemas.microsoft.com/office/powerpoint/2010/main" val="108397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e End...">
    <p:spTree>
      <p:nvGrpSpPr>
        <p:cNvPr id="1" name=""/>
        <p:cNvGrpSpPr/>
        <p:nvPr/>
      </p:nvGrpSpPr>
      <p:grpSpPr>
        <a:xfrm>
          <a:off x="0" y="0"/>
          <a:ext cx="0" cy="0"/>
          <a:chOff x="0" y="0"/>
          <a:chExt cx="0" cy="0"/>
        </a:xfrm>
      </p:grpSpPr>
      <p:sp>
        <p:nvSpPr>
          <p:cNvPr id="5" name="Title 1"/>
          <p:cNvSpPr>
            <a:spLocks noGrp="1"/>
          </p:cNvSpPr>
          <p:nvPr>
            <p:ph type="title"/>
          </p:nvPr>
        </p:nvSpPr>
        <p:spPr>
          <a:xfrm>
            <a:off x="1115616" y="1850901"/>
            <a:ext cx="7772400" cy="1362075"/>
          </a:xfrm>
          <a:prstGeom prst="rect">
            <a:avLst/>
          </a:prstGeom>
        </p:spPr>
        <p:txBody>
          <a:bodyPr anchor="b"/>
          <a:lstStyle>
            <a:lvl1pPr algn="l">
              <a:defRPr sz="4000" b="1" cap="all"/>
            </a:lvl1pPr>
          </a:lstStyle>
          <a:p>
            <a:endParaRPr lang="nl-NL" dirty="0"/>
          </a:p>
        </p:txBody>
      </p:sp>
      <p:sp>
        <p:nvSpPr>
          <p:cNvPr id="6" name="Text Placeholder 2"/>
          <p:cNvSpPr>
            <a:spLocks noGrp="1"/>
          </p:cNvSpPr>
          <p:nvPr>
            <p:ph type="body" idx="1"/>
          </p:nvPr>
        </p:nvSpPr>
        <p:spPr>
          <a:xfrm>
            <a:off x="1122507" y="3369568"/>
            <a:ext cx="7772400" cy="1787624"/>
          </a:xfrm>
          <a:prstGeom prst="rect">
            <a:avLst/>
          </a:prstGeom>
        </p:spPr>
        <p:txBody>
          <a:bodyPr anchor="ctr">
            <a:normAutofit/>
          </a:bodyPr>
          <a:lstStyle>
            <a:lvl1pPr marL="0" indent="0">
              <a:buNone/>
              <a:defRPr sz="1800" b="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60000"/>
              </a:lnSpc>
            </a:pPr>
            <a:endParaRPr lang="nl-NL" b="0" i="0" spc="20" dirty="0"/>
          </a:p>
        </p:txBody>
      </p:sp>
      <p:grpSp>
        <p:nvGrpSpPr>
          <p:cNvPr id="7" name="Group 6"/>
          <p:cNvGrpSpPr/>
          <p:nvPr userDrawn="1"/>
        </p:nvGrpSpPr>
        <p:grpSpPr>
          <a:xfrm>
            <a:off x="180352" y="3284984"/>
            <a:ext cx="8748000" cy="0"/>
            <a:chOff x="180352" y="1484784"/>
            <a:chExt cx="8748000" cy="0"/>
          </a:xfrm>
        </p:grpSpPr>
        <p:cxnSp>
          <p:nvCxnSpPr>
            <p:cNvPr id="8" name="Straight Connector 7"/>
            <p:cNvCxnSpPr/>
            <p:nvPr userDrawn="1"/>
          </p:nvCxnSpPr>
          <p:spPr>
            <a:xfrm flipH="1">
              <a:off x="180352" y="1484784"/>
              <a:ext cx="756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7740352" y="1484784"/>
              <a:ext cx="11880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Group 9"/>
          <p:cNvGrpSpPr/>
          <p:nvPr userDrawn="1"/>
        </p:nvGrpSpPr>
        <p:grpSpPr>
          <a:xfrm>
            <a:off x="180352" y="620688"/>
            <a:ext cx="8748000" cy="0"/>
            <a:chOff x="180352" y="1484784"/>
            <a:chExt cx="8748000" cy="0"/>
          </a:xfrm>
        </p:grpSpPr>
        <p:cxnSp>
          <p:nvCxnSpPr>
            <p:cNvPr id="11" name="Straight Connector 10"/>
            <p:cNvCxnSpPr/>
            <p:nvPr userDrawn="1"/>
          </p:nvCxnSpPr>
          <p:spPr>
            <a:xfrm flipH="1">
              <a:off x="180352" y="1484784"/>
              <a:ext cx="756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7740352" y="1484784"/>
              <a:ext cx="11880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userDrawn="1"/>
        </p:nvCxnSpPr>
        <p:spPr>
          <a:xfrm>
            <a:off x="1043608" y="189360"/>
            <a:ext cx="0" cy="648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2"/>
          </p:nvPr>
        </p:nvSpPr>
        <p:spPr>
          <a:xfrm>
            <a:off x="62136" y="6165304"/>
            <a:ext cx="909464" cy="504056"/>
          </a:xfrm>
          <a:prstGeom prst="rect">
            <a:avLst/>
          </a:prstGeom>
        </p:spPr>
        <p:txBody>
          <a:bodyPr vert="horz" lIns="91440" tIns="45720" rIns="91440" bIns="45720" rtlCol="0" anchor="ctr"/>
          <a:lstStyle>
            <a:lvl1pPr algn="ctr">
              <a:defRPr sz="1100">
                <a:solidFill>
                  <a:schemeClr val="tx1"/>
                </a:solidFill>
              </a:defRPr>
            </a:lvl1pPr>
          </a:lstStyle>
          <a:p>
            <a:fld id="{FB669E88-89A2-4E16-A3FC-98782EDCF905}" type="datetime1">
              <a:rPr lang="nl-NL" smtClean="0"/>
              <a:pPr/>
              <a:t>9-6-2016</a:t>
            </a:fld>
            <a:endParaRPr lang="nl-NL" dirty="0"/>
          </a:p>
        </p:txBody>
      </p:sp>
      <p:sp>
        <p:nvSpPr>
          <p:cNvPr id="15" name="Footer Placeholder 4"/>
          <p:cNvSpPr>
            <a:spLocks noGrp="1"/>
          </p:cNvSpPr>
          <p:nvPr>
            <p:ph type="ftr" sz="quarter" idx="3"/>
          </p:nvPr>
        </p:nvSpPr>
        <p:spPr>
          <a:xfrm>
            <a:off x="1115616" y="6165304"/>
            <a:ext cx="5876855" cy="504056"/>
          </a:xfrm>
          <a:prstGeom prst="rect">
            <a:avLst/>
          </a:prstGeom>
        </p:spPr>
        <p:txBody>
          <a:bodyPr vert="horz" lIns="91440" tIns="45720" rIns="91440" bIns="45720" rtlCol="0" anchor="ctr"/>
          <a:lstStyle>
            <a:lvl1pPr algn="l">
              <a:defRPr sz="1100">
                <a:solidFill>
                  <a:schemeClr val="tx1"/>
                </a:solidFill>
              </a:defRPr>
            </a:lvl1pPr>
          </a:lstStyle>
          <a:p>
            <a:r>
              <a:rPr lang="nl-NL"/>
              <a:t>Optionele voettekst (via insert header &amp; footer) + Logo’s (bv. EU, InContext, MUSIC, etc.)</a:t>
            </a:r>
            <a:endParaRPr lang="nl-NL" dirty="0"/>
          </a:p>
        </p:txBody>
      </p:sp>
    </p:spTree>
    <p:extLst>
      <p:ext uri="{BB962C8B-B14F-4D97-AF65-F5344CB8AC3E}">
        <p14:creationId xmlns:p14="http://schemas.microsoft.com/office/powerpoint/2010/main" val="62186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el 1"/>
          <p:cNvSpPr>
            <a:spLocks noGrp="1"/>
          </p:cNvSpPr>
          <p:nvPr>
            <p:ph type="title"/>
          </p:nvPr>
        </p:nvSpPr>
        <p:spPr>
          <a:xfrm>
            <a:off x="422409" y="653143"/>
            <a:ext cx="8263145" cy="518204"/>
          </a:xfrm>
          <a:prstGeom prst="rect">
            <a:avLst/>
          </a:prstGeom>
        </p:spPr>
        <p:txBody>
          <a:bodyPr anchor="t">
            <a:noAutofit/>
          </a:bodyPr>
          <a:lstStyle>
            <a:lvl1pPr algn="l">
              <a:defRPr sz="3400" b="1" cap="none">
                <a:solidFill>
                  <a:srgbClr val="00ABBD"/>
                </a:solidFill>
              </a:defRPr>
            </a:lvl1pPr>
          </a:lstStyle>
          <a:p>
            <a:r>
              <a:rPr lang="en-US"/>
              <a:t>Click to edit Master title style</a:t>
            </a:r>
            <a:endParaRPr lang="nl-NL" dirty="0"/>
          </a:p>
        </p:txBody>
      </p:sp>
      <p:sp>
        <p:nvSpPr>
          <p:cNvPr id="3" name="Tijdelijke aanduiding voor tekst 2"/>
          <p:cNvSpPr>
            <a:spLocks noGrp="1"/>
          </p:cNvSpPr>
          <p:nvPr>
            <p:ph type="body" idx="1"/>
          </p:nvPr>
        </p:nvSpPr>
        <p:spPr>
          <a:xfrm>
            <a:off x="422409" y="1641475"/>
            <a:ext cx="8263145" cy="4454525"/>
          </a:xfrm>
          <a:prstGeom prst="rect">
            <a:avLst/>
          </a:prstGeom>
        </p:spPr>
        <p:txBody>
          <a:bodyPr anchor="t">
            <a:normAutofit/>
          </a:bodyPr>
          <a:lstStyle>
            <a:lvl1pPr marL="0" indent="0">
              <a:buNone/>
              <a:defRPr sz="2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Tijdelijke aanduiding voor tekst 10"/>
          <p:cNvSpPr>
            <a:spLocks noGrp="1"/>
          </p:cNvSpPr>
          <p:nvPr>
            <p:ph type="body" sz="quarter" idx="10" hasCustomPrompt="1"/>
          </p:nvPr>
        </p:nvSpPr>
        <p:spPr>
          <a:xfrm>
            <a:off x="5956204" y="6468945"/>
            <a:ext cx="2729350" cy="355600"/>
          </a:xfrm>
          <a:prstGeom prst="rect">
            <a:avLst/>
          </a:prstGeom>
        </p:spPr>
        <p:txBody>
          <a:bodyPr anchor="t">
            <a:noAutofit/>
          </a:bodyPr>
          <a:lstStyle>
            <a:lvl1pPr marL="0" indent="0" algn="r">
              <a:buNone/>
              <a:defRPr sz="1500" baseline="0">
                <a:solidFill>
                  <a:srgbClr val="00ABBD"/>
                </a:solidFill>
              </a:defRPr>
            </a:lvl1pPr>
          </a:lstStyle>
          <a:p>
            <a:pPr lvl="0"/>
            <a:r>
              <a:rPr lang="nl-NL" dirty="0"/>
              <a:t>Partner name (</a:t>
            </a:r>
            <a:r>
              <a:rPr lang="nl-NL" dirty="0" err="1"/>
              <a:t>optional</a:t>
            </a:r>
            <a:r>
              <a:rPr lang="nl-NL" dirty="0"/>
              <a:t>)</a:t>
            </a:r>
          </a:p>
        </p:txBody>
      </p:sp>
      <p:sp>
        <p:nvSpPr>
          <p:cNvPr id="14" name="Tekstvak 13"/>
          <p:cNvSpPr txBox="1"/>
          <p:nvPr userDrawn="1"/>
        </p:nvSpPr>
        <p:spPr>
          <a:xfrm>
            <a:off x="438902" y="6464937"/>
            <a:ext cx="3702619" cy="323165"/>
          </a:xfrm>
          <a:prstGeom prst="rect">
            <a:avLst/>
          </a:prstGeom>
          <a:noFill/>
        </p:spPr>
        <p:txBody>
          <a:bodyPr wrap="square" rtlCol="0" anchor="t">
            <a:spAutoFit/>
          </a:bodyPr>
          <a:lstStyle/>
          <a:p>
            <a:r>
              <a:rPr lang="nl-NL" sz="1500" b="0" dirty="0" err="1">
                <a:solidFill>
                  <a:srgbClr val="00ABBD"/>
                </a:solidFill>
                <a:latin typeface="Cambria"/>
                <a:cs typeface="Cambria"/>
              </a:rPr>
              <a:t>www.transitsocialinnovation.eu</a:t>
            </a:r>
            <a:endParaRPr lang="nl-NL" sz="1500" b="0" dirty="0">
              <a:solidFill>
                <a:srgbClr val="00ABBD"/>
              </a:solidFill>
              <a:latin typeface="Cambria"/>
              <a:cs typeface="Cambria"/>
            </a:endParaRPr>
          </a:p>
        </p:txBody>
      </p:sp>
    </p:spTree>
    <p:extLst>
      <p:ext uri="{BB962C8B-B14F-4D97-AF65-F5344CB8AC3E}">
        <p14:creationId xmlns:p14="http://schemas.microsoft.com/office/powerpoint/2010/main" val="5508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etup">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41475"/>
            <a:ext cx="4038600" cy="4403727"/>
          </a:xfrm>
          <a:prstGeom prst="rect">
            <a:avLst/>
          </a:prstGeo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Tijdelijke aanduiding voor inhoud 3"/>
          <p:cNvSpPr>
            <a:spLocks noGrp="1"/>
          </p:cNvSpPr>
          <p:nvPr>
            <p:ph sz="half" idx="2"/>
          </p:nvPr>
        </p:nvSpPr>
        <p:spPr>
          <a:xfrm>
            <a:off x="4648200" y="1641475"/>
            <a:ext cx="4038600" cy="4403727"/>
          </a:xfrm>
          <a:prstGeom prst="rect">
            <a:avLst/>
          </a:prstGeom>
        </p:spPr>
        <p:txBody>
          <a:bodyPr>
            <a:normAutofit/>
          </a:bodyPr>
          <a:lstStyle>
            <a:lvl1pPr>
              <a:defRPr sz="2600"/>
            </a:lvl1pPr>
            <a:lvl2pPr>
              <a:defRPr sz="2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Tijdelijke aanduiding voor tekst 10"/>
          <p:cNvSpPr>
            <a:spLocks noGrp="1"/>
          </p:cNvSpPr>
          <p:nvPr>
            <p:ph type="body" sz="quarter" idx="10" hasCustomPrompt="1"/>
          </p:nvPr>
        </p:nvSpPr>
        <p:spPr>
          <a:xfrm>
            <a:off x="5956204" y="6468945"/>
            <a:ext cx="2729350" cy="355600"/>
          </a:xfrm>
          <a:prstGeom prst="rect">
            <a:avLst/>
          </a:prstGeom>
        </p:spPr>
        <p:txBody>
          <a:bodyPr anchor="t">
            <a:noAutofit/>
          </a:bodyPr>
          <a:lstStyle>
            <a:lvl1pPr marL="0" indent="0" algn="r">
              <a:buNone/>
              <a:defRPr sz="1500" baseline="0">
                <a:solidFill>
                  <a:srgbClr val="00ABBD"/>
                </a:solidFill>
              </a:defRPr>
            </a:lvl1pPr>
          </a:lstStyle>
          <a:p>
            <a:pPr lvl="0"/>
            <a:r>
              <a:rPr lang="nl-NL" dirty="0"/>
              <a:t>Partner name (</a:t>
            </a:r>
            <a:r>
              <a:rPr lang="nl-NL" dirty="0" err="1"/>
              <a:t>optional</a:t>
            </a:r>
            <a:r>
              <a:rPr lang="nl-NL" dirty="0"/>
              <a:t>)</a:t>
            </a:r>
          </a:p>
        </p:txBody>
      </p:sp>
      <p:sp>
        <p:nvSpPr>
          <p:cNvPr id="9" name="Tekstvak 8"/>
          <p:cNvSpPr txBox="1"/>
          <p:nvPr userDrawn="1"/>
        </p:nvSpPr>
        <p:spPr>
          <a:xfrm>
            <a:off x="438902" y="6464937"/>
            <a:ext cx="3702619" cy="323165"/>
          </a:xfrm>
          <a:prstGeom prst="rect">
            <a:avLst/>
          </a:prstGeom>
          <a:noFill/>
        </p:spPr>
        <p:txBody>
          <a:bodyPr wrap="square" rtlCol="0" anchor="t">
            <a:spAutoFit/>
          </a:bodyPr>
          <a:lstStyle/>
          <a:p>
            <a:r>
              <a:rPr lang="nl-NL" sz="1500" b="0" dirty="0" err="1">
                <a:solidFill>
                  <a:srgbClr val="00ABBD"/>
                </a:solidFill>
                <a:latin typeface="Cambria"/>
                <a:cs typeface="Cambria"/>
              </a:rPr>
              <a:t>www.transitsocialinnovation.eu</a:t>
            </a:r>
            <a:endParaRPr lang="nl-NL" sz="1500" b="0" dirty="0">
              <a:solidFill>
                <a:srgbClr val="00ABBD"/>
              </a:solidFill>
              <a:latin typeface="Cambria"/>
              <a:cs typeface="Cambria"/>
            </a:endParaRPr>
          </a:p>
        </p:txBody>
      </p:sp>
      <p:sp>
        <p:nvSpPr>
          <p:cNvPr id="10" name="Titel 1"/>
          <p:cNvSpPr>
            <a:spLocks noGrp="1"/>
          </p:cNvSpPr>
          <p:nvPr>
            <p:ph type="title"/>
          </p:nvPr>
        </p:nvSpPr>
        <p:spPr>
          <a:xfrm>
            <a:off x="422409" y="653143"/>
            <a:ext cx="8263145" cy="518204"/>
          </a:xfrm>
          <a:prstGeom prst="rect">
            <a:avLst/>
          </a:prstGeom>
        </p:spPr>
        <p:txBody>
          <a:bodyPr anchor="t">
            <a:noAutofit/>
          </a:bodyPr>
          <a:lstStyle>
            <a:lvl1pPr algn="l">
              <a:defRPr sz="3400" b="1" cap="none">
                <a:solidFill>
                  <a:srgbClr val="00ABBD"/>
                </a:solidFill>
              </a:defRPr>
            </a:lvl1pPr>
          </a:lstStyle>
          <a:p>
            <a:r>
              <a:rPr lang="en-US"/>
              <a:t>Click to edit Master title style</a:t>
            </a:r>
            <a:endParaRPr lang="nl-NL" dirty="0"/>
          </a:p>
        </p:txBody>
      </p:sp>
    </p:spTree>
    <p:extLst>
      <p:ext uri="{BB962C8B-B14F-4D97-AF65-F5344CB8AC3E}">
        <p14:creationId xmlns:p14="http://schemas.microsoft.com/office/powerpoint/2010/main" val="7517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41475"/>
            <a:ext cx="4038600" cy="4403727"/>
          </a:xfrm>
          <a:prstGeom prst="rect">
            <a:avLst/>
          </a:prstGeo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Tijdelijke aanduiding voor inhoud 3"/>
          <p:cNvSpPr>
            <a:spLocks noGrp="1"/>
          </p:cNvSpPr>
          <p:nvPr>
            <p:ph sz="half" idx="2"/>
          </p:nvPr>
        </p:nvSpPr>
        <p:spPr>
          <a:xfrm>
            <a:off x="4648200" y="1641475"/>
            <a:ext cx="4038600" cy="4403727"/>
          </a:xfrm>
          <a:prstGeom prst="rect">
            <a:avLst/>
          </a:prstGeom>
        </p:spPr>
        <p:txBody>
          <a:bodyPr>
            <a:normAutofit/>
          </a:bodyPr>
          <a:lstStyle>
            <a:lvl1pPr>
              <a:defRPr sz="2600"/>
            </a:lvl1pPr>
            <a:lvl2pPr>
              <a:defRPr sz="2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Tijdelijke aanduiding voor tekst 10"/>
          <p:cNvSpPr>
            <a:spLocks noGrp="1"/>
          </p:cNvSpPr>
          <p:nvPr>
            <p:ph type="body" sz="quarter" idx="10" hasCustomPrompt="1"/>
          </p:nvPr>
        </p:nvSpPr>
        <p:spPr>
          <a:xfrm>
            <a:off x="5956204" y="6468945"/>
            <a:ext cx="2729350" cy="355600"/>
          </a:xfrm>
          <a:prstGeom prst="rect">
            <a:avLst/>
          </a:prstGeom>
        </p:spPr>
        <p:txBody>
          <a:bodyPr anchor="t">
            <a:noAutofit/>
          </a:bodyPr>
          <a:lstStyle>
            <a:lvl1pPr marL="0" indent="0" algn="r">
              <a:buNone/>
              <a:defRPr sz="1500" baseline="0">
                <a:solidFill>
                  <a:srgbClr val="00ABBD"/>
                </a:solidFill>
              </a:defRPr>
            </a:lvl1pPr>
          </a:lstStyle>
          <a:p>
            <a:pPr lvl="0"/>
            <a:r>
              <a:rPr lang="nl-NL" dirty="0"/>
              <a:t>Partner name (</a:t>
            </a:r>
            <a:r>
              <a:rPr lang="nl-NL" dirty="0" err="1"/>
              <a:t>optional</a:t>
            </a:r>
            <a:r>
              <a:rPr lang="nl-NL" dirty="0"/>
              <a:t>)</a:t>
            </a:r>
          </a:p>
        </p:txBody>
      </p:sp>
      <p:sp>
        <p:nvSpPr>
          <p:cNvPr id="6" name="Tekstvak 8"/>
          <p:cNvSpPr txBox="1"/>
          <p:nvPr userDrawn="1"/>
        </p:nvSpPr>
        <p:spPr>
          <a:xfrm>
            <a:off x="438902" y="6464937"/>
            <a:ext cx="3702619" cy="323165"/>
          </a:xfrm>
          <a:prstGeom prst="rect">
            <a:avLst/>
          </a:prstGeom>
          <a:noFill/>
        </p:spPr>
        <p:txBody>
          <a:bodyPr wrap="square" rtlCol="0" anchor="t">
            <a:spAutoFit/>
          </a:bodyPr>
          <a:lstStyle/>
          <a:p>
            <a:r>
              <a:rPr lang="nl-NL" sz="1500" b="0" dirty="0" err="1">
                <a:solidFill>
                  <a:srgbClr val="00ABBD"/>
                </a:solidFill>
                <a:latin typeface="Cambria"/>
                <a:cs typeface="Cambria"/>
              </a:rPr>
              <a:t>www.transitsocialinnovation.eu</a:t>
            </a:r>
            <a:endParaRPr lang="nl-NL" sz="1500" b="0" dirty="0">
              <a:solidFill>
                <a:srgbClr val="00ABBD"/>
              </a:solidFill>
              <a:latin typeface="Cambria"/>
              <a:cs typeface="Cambria"/>
            </a:endParaRPr>
          </a:p>
        </p:txBody>
      </p:sp>
      <p:sp>
        <p:nvSpPr>
          <p:cNvPr id="7" name="Titel 1"/>
          <p:cNvSpPr>
            <a:spLocks noGrp="1"/>
          </p:cNvSpPr>
          <p:nvPr>
            <p:ph type="title" hasCustomPrompt="1"/>
          </p:nvPr>
        </p:nvSpPr>
        <p:spPr>
          <a:xfrm>
            <a:off x="422409" y="653142"/>
            <a:ext cx="4073391" cy="518400"/>
          </a:xfrm>
          <a:prstGeom prst="rect">
            <a:avLst/>
          </a:prstGeom>
        </p:spPr>
        <p:txBody>
          <a:bodyPr anchor="t">
            <a:noAutofit/>
          </a:bodyPr>
          <a:lstStyle>
            <a:lvl1pPr algn="l">
              <a:defRPr sz="3400" b="1" cap="none">
                <a:solidFill>
                  <a:srgbClr val="00ABBD"/>
                </a:solidFill>
              </a:defRPr>
            </a:lvl1pPr>
          </a:lstStyle>
          <a:p>
            <a:r>
              <a:rPr lang="en-US" dirty="0"/>
              <a:t>Title 1</a:t>
            </a:r>
            <a:endParaRPr lang="nl-NL" dirty="0"/>
          </a:p>
        </p:txBody>
      </p:sp>
      <p:sp>
        <p:nvSpPr>
          <p:cNvPr id="11" name="Content Placeholder 10"/>
          <p:cNvSpPr>
            <a:spLocks noGrp="1"/>
          </p:cNvSpPr>
          <p:nvPr>
            <p:ph sz="quarter" idx="11" hasCustomPrompt="1"/>
          </p:nvPr>
        </p:nvSpPr>
        <p:spPr>
          <a:xfrm>
            <a:off x="4648200" y="652463"/>
            <a:ext cx="4075200" cy="518400"/>
          </a:xfrm>
          <a:prstGeom prst="rect">
            <a:avLst/>
          </a:prstGeom>
        </p:spPr>
        <p:txBody>
          <a:bodyPr anchor="t">
            <a:noAutofit/>
          </a:bodyPr>
          <a:lstStyle>
            <a:lvl1pPr>
              <a:defRPr lang="en-US" sz="3400" b="1" cap="none" dirty="0" smtClean="0">
                <a:solidFill>
                  <a:srgbClr val="00ABBD"/>
                </a:solidFill>
                <a:ea typeface="+mj-ea"/>
              </a:defRPr>
            </a:lvl1pPr>
            <a:lvl2pPr marL="457200" indent="0">
              <a:buNone/>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2</a:t>
            </a:r>
            <a:endParaRPr lang="en-GB" dirty="0"/>
          </a:p>
        </p:txBody>
      </p:sp>
    </p:spTree>
    <p:extLst>
      <p:ext uri="{BB962C8B-B14F-4D97-AF65-F5344CB8AC3E}">
        <p14:creationId xmlns:p14="http://schemas.microsoft.com/office/powerpoint/2010/main" val="338502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62000" cy="518400"/>
          </a:xfrm>
          <a:prstGeom prst="rect">
            <a:avLst/>
          </a:prstGeom>
        </p:spPr>
        <p:txBody>
          <a:bodyPr anchor="t">
            <a:noAutofit/>
          </a:bodyPr>
          <a:lstStyle>
            <a:lvl1pPr>
              <a:defRPr lang="en-GB" sz="3400" cap="none">
                <a:solidFill>
                  <a:srgbClr val="00ABBD"/>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67362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Tijdelijke aanduiding voor afbeelding 2"/>
          <p:cNvSpPr>
            <a:spLocks noGrp="1"/>
          </p:cNvSpPr>
          <p:nvPr>
            <p:ph type="pic" idx="1"/>
          </p:nvPr>
        </p:nvSpPr>
        <p:spPr>
          <a:xfrm>
            <a:off x="506413" y="573088"/>
            <a:ext cx="8180387" cy="530427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7" name="Tijdelijke aanduiding voor tekst 3"/>
          <p:cNvSpPr>
            <a:spLocks noGrp="1"/>
          </p:cNvSpPr>
          <p:nvPr>
            <p:ph type="body" sz="half" idx="2"/>
          </p:nvPr>
        </p:nvSpPr>
        <p:spPr>
          <a:xfrm>
            <a:off x="459800" y="5981262"/>
            <a:ext cx="6521451" cy="365125"/>
          </a:xfrm>
          <a:prstGeom prst="rect">
            <a:avLst/>
          </a:prstGeom>
        </p:spPr>
        <p:txBody>
          <a:bodyPr/>
          <a:lstStyle>
            <a:lvl1pPr marL="0" indent="0">
              <a:buNone/>
              <a:defRPr sz="14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jdelijke aanduiding voor tekst 10"/>
          <p:cNvSpPr>
            <a:spLocks noGrp="1"/>
          </p:cNvSpPr>
          <p:nvPr>
            <p:ph type="body" sz="quarter" idx="10" hasCustomPrompt="1"/>
          </p:nvPr>
        </p:nvSpPr>
        <p:spPr>
          <a:xfrm>
            <a:off x="5956204" y="6468945"/>
            <a:ext cx="2729350" cy="355600"/>
          </a:xfrm>
          <a:prstGeom prst="rect">
            <a:avLst/>
          </a:prstGeom>
        </p:spPr>
        <p:txBody>
          <a:bodyPr anchor="t">
            <a:noAutofit/>
          </a:bodyPr>
          <a:lstStyle>
            <a:lvl1pPr marL="0" indent="0" algn="r">
              <a:buNone/>
              <a:defRPr sz="1500" baseline="0">
                <a:solidFill>
                  <a:srgbClr val="00ABBD"/>
                </a:solidFill>
              </a:defRPr>
            </a:lvl1pPr>
          </a:lstStyle>
          <a:p>
            <a:pPr lvl="0"/>
            <a:r>
              <a:rPr lang="nl-NL" dirty="0"/>
              <a:t>Partner name (</a:t>
            </a:r>
            <a:r>
              <a:rPr lang="nl-NL" dirty="0" err="1"/>
              <a:t>optional</a:t>
            </a:r>
            <a:r>
              <a:rPr lang="nl-NL" dirty="0"/>
              <a:t>)</a:t>
            </a:r>
          </a:p>
        </p:txBody>
      </p:sp>
      <p:sp>
        <p:nvSpPr>
          <p:cNvPr id="10" name="Tekstvak 9"/>
          <p:cNvSpPr txBox="1"/>
          <p:nvPr userDrawn="1"/>
        </p:nvSpPr>
        <p:spPr>
          <a:xfrm>
            <a:off x="438902" y="6464937"/>
            <a:ext cx="3702619" cy="323165"/>
          </a:xfrm>
          <a:prstGeom prst="rect">
            <a:avLst/>
          </a:prstGeom>
          <a:noFill/>
        </p:spPr>
        <p:txBody>
          <a:bodyPr wrap="square" rtlCol="0" anchor="t">
            <a:spAutoFit/>
          </a:bodyPr>
          <a:lstStyle/>
          <a:p>
            <a:r>
              <a:rPr lang="nl-NL" sz="1500" b="0" dirty="0" err="1">
                <a:solidFill>
                  <a:srgbClr val="00ABBD"/>
                </a:solidFill>
                <a:latin typeface="Cambria"/>
                <a:cs typeface="Cambria"/>
              </a:rPr>
              <a:t>www.transitsocialinnovation.eu</a:t>
            </a:r>
            <a:endParaRPr lang="nl-NL" sz="1500" b="0" dirty="0">
              <a:solidFill>
                <a:srgbClr val="00ABBD"/>
              </a:solidFill>
              <a:latin typeface="Cambria"/>
              <a:cs typeface="Cambria"/>
            </a:endParaRPr>
          </a:p>
        </p:txBody>
      </p:sp>
    </p:spTree>
    <p:extLst>
      <p:ext uri="{BB962C8B-B14F-4D97-AF65-F5344CB8AC3E}">
        <p14:creationId xmlns:p14="http://schemas.microsoft.com/office/powerpoint/2010/main" val="259364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title and caption">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506413" y="1641475"/>
            <a:ext cx="8104187" cy="42243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3" name="Tijdelijke aanduiding voor tekst 3"/>
          <p:cNvSpPr>
            <a:spLocks noGrp="1"/>
          </p:cNvSpPr>
          <p:nvPr>
            <p:ph type="body" sz="half" idx="2"/>
          </p:nvPr>
        </p:nvSpPr>
        <p:spPr>
          <a:xfrm>
            <a:off x="459800" y="5981262"/>
            <a:ext cx="6521451" cy="365125"/>
          </a:xfrm>
          <a:prstGeom prst="rect">
            <a:avLst/>
          </a:prstGeom>
        </p:spPr>
        <p:txBody>
          <a:bodyPr/>
          <a:lstStyle>
            <a:lvl1pPr marL="0" indent="0">
              <a:buNone/>
              <a:defRPr sz="14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jdelijke aanduiding voor tekst 10"/>
          <p:cNvSpPr>
            <a:spLocks noGrp="1"/>
          </p:cNvSpPr>
          <p:nvPr>
            <p:ph type="body" sz="quarter" idx="10" hasCustomPrompt="1"/>
          </p:nvPr>
        </p:nvSpPr>
        <p:spPr>
          <a:xfrm>
            <a:off x="5956204" y="6468945"/>
            <a:ext cx="2729350" cy="355600"/>
          </a:xfrm>
          <a:prstGeom prst="rect">
            <a:avLst/>
          </a:prstGeom>
        </p:spPr>
        <p:txBody>
          <a:bodyPr anchor="t">
            <a:noAutofit/>
          </a:bodyPr>
          <a:lstStyle>
            <a:lvl1pPr marL="0" indent="0" algn="r">
              <a:buNone/>
              <a:defRPr sz="1500" baseline="0">
                <a:solidFill>
                  <a:srgbClr val="00ABBD"/>
                </a:solidFill>
              </a:defRPr>
            </a:lvl1pPr>
          </a:lstStyle>
          <a:p>
            <a:pPr lvl="0"/>
            <a:r>
              <a:rPr lang="nl-NL" dirty="0"/>
              <a:t>Partner name (</a:t>
            </a:r>
            <a:r>
              <a:rPr lang="nl-NL" dirty="0" err="1"/>
              <a:t>optional</a:t>
            </a:r>
            <a:r>
              <a:rPr lang="nl-NL" dirty="0"/>
              <a:t>)</a:t>
            </a:r>
          </a:p>
        </p:txBody>
      </p:sp>
      <p:sp>
        <p:nvSpPr>
          <p:cNvPr id="9" name="Tekstvak 8"/>
          <p:cNvSpPr txBox="1"/>
          <p:nvPr userDrawn="1"/>
        </p:nvSpPr>
        <p:spPr>
          <a:xfrm>
            <a:off x="438902" y="6464937"/>
            <a:ext cx="3702619" cy="323165"/>
          </a:xfrm>
          <a:prstGeom prst="rect">
            <a:avLst/>
          </a:prstGeom>
          <a:noFill/>
        </p:spPr>
        <p:txBody>
          <a:bodyPr wrap="square" rtlCol="0" anchor="t">
            <a:spAutoFit/>
          </a:bodyPr>
          <a:lstStyle/>
          <a:p>
            <a:r>
              <a:rPr lang="nl-NL" sz="1500" b="0" dirty="0" err="1">
                <a:solidFill>
                  <a:srgbClr val="00ABBD"/>
                </a:solidFill>
                <a:latin typeface="Cambria"/>
                <a:cs typeface="Cambria"/>
              </a:rPr>
              <a:t>www.transitsocialinnovation.eu</a:t>
            </a:r>
            <a:endParaRPr lang="nl-NL" sz="1500" b="0" dirty="0">
              <a:solidFill>
                <a:srgbClr val="00ABBD"/>
              </a:solidFill>
              <a:latin typeface="Cambria"/>
              <a:cs typeface="Cambria"/>
            </a:endParaRPr>
          </a:p>
        </p:txBody>
      </p:sp>
      <p:sp>
        <p:nvSpPr>
          <p:cNvPr id="10" name="Titel 1"/>
          <p:cNvSpPr>
            <a:spLocks noGrp="1"/>
          </p:cNvSpPr>
          <p:nvPr>
            <p:ph type="title"/>
          </p:nvPr>
        </p:nvSpPr>
        <p:spPr>
          <a:xfrm>
            <a:off x="422409" y="653143"/>
            <a:ext cx="8263145" cy="518204"/>
          </a:xfrm>
          <a:prstGeom prst="rect">
            <a:avLst/>
          </a:prstGeom>
        </p:spPr>
        <p:txBody>
          <a:bodyPr anchor="t">
            <a:noAutofit/>
          </a:bodyPr>
          <a:lstStyle>
            <a:lvl1pPr algn="l">
              <a:defRPr sz="3400" b="1" cap="none">
                <a:solidFill>
                  <a:srgbClr val="00ABBD"/>
                </a:solidFill>
              </a:defRPr>
            </a:lvl1pPr>
          </a:lstStyle>
          <a:p>
            <a:r>
              <a:rPr lang="en-US"/>
              <a:t>Click to edit Master title style</a:t>
            </a:r>
            <a:endParaRPr lang="nl-NL" dirty="0"/>
          </a:p>
        </p:txBody>
      </p:sp>
    </p:spTree>
    <p:extLst>
      <p:ext uri="{BB962C8B-B14F-4D97-AF65-F5344CB8AC3E}">
        <p14:creationId xmlns:p14="http://schemas.microsoft.com/office/powerpoint/2010/main" val="25871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out lay-ou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0" y="0"/>
            <a:ext cx="9143999"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Tree>
    <p:extLst>
      <p:ext uri="{BB962C8B-B14F-4D97-AF65-F5344CB8AC3E}">
        <p14:creationId xmlns:p14="http://schemas.microsoft.com/office/powerpoint/2010/main" val="375220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thou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82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454956"/>
      </p:ext>
    </p:extLst>
  </p:cSld>
  <p:clrMap bg1="lt1" tx1="dk1" bg2="lt2" tx2="dk2" accent1="accent1" accent2="accent2" accent3="accent3" accent4="accent4" accent5="accent5" accent6="accent6" hlink="hlink" folHlink="folHlink"/>
  <p:sldLayoutIdLst>
    <p:sldLayoutId id="2147483658" r:id="rId1"/>
    <p:sldLayoutId id="2147483651" r:id="rId2"/>
    <p:sldLayoutId id="2147483652" r:id="rId3"/>
    <p:sldLayoutId id="2147483662" r:id="rId4"/>
    <p:sldLayoutId id="2147483661" r:id="rId5"/>
    <p:sldLayoutId id="2147483656" r:id="rId6"/>
    <p:sldLayoutId id="2147483657" r:id="rId7"/>
    <p:sldLayoutId id="2147483660" r:id="rId8"/>
    <p:sldLayoutId id="2147483659" r:id="rId9"/>
    <p:sldLayoutId id="2147483663" r:id="rId10"/>
    <p:sldLayoutId id="2147483664" r:id="rId11"/>
    <p:sldLayoutId id="2147483667" r:id="rId12"/>
    <p:sldLayoutId id="2147483668" r:id="rId13"/>
  </p:sldLayoutIdLst>
  <p:hf sldNum="0" hdr="0" ftr="0"/>
  <p:txStyles>
    <p:titleStyle>
      <a:lvl1pPr algn="l" defTabSz="457200" rtl="0" eaLnBrk="1" latinLnBrk="0" hangingPunct="1">
        <a:spcBef>
          <a:spcPct val="0"/>
        </a:spcBef>
        <a:buNone/>
        <a:defRPr sz="4000" b="1" kern="1200">
          <a:solidFill>
            <a:schemeClr val="tx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6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6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isabel.lema@udc.es" TargetMode="External"/><Relationship Id="rId2" Type="http://schemas.openxmlformats.org/officeDocument/2006/relationships/hyperlink" Target="mailto:adina.dumitru@udc.e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04085" y="3186566"/>
            <a:ext cx="8206514" cy="2216727"/>
          </a:xfrm>
        </p:spPr>
        <p:txBody>
          <a:bodyPr>
            <a:normAutofit/>
          </a:bodyPr>
          <a:lstStyle/>
          <a:p>
            <a:pPr algn="ctr"/>
            <a:r>
              <a:rPr lang="en-US" sz="2800" dirty="0"/>
              <a:t>Motivations for transformative social innovation: preliminary TRANSIT results</a:t>
            </a:r>
            <a:r>
              <a:rPr lang="en-GB" sz="4000" dirty="0"/>
              <a:t/>
            </a:r>
            <a:br>
              <a:rPr lang="en-GB" sz="4000" dirty="0"/>
            </a:br>
            <a:endParaRPr lang="nl-NL" sz="3200" b="0" dirty="0"/>
          </a:p>
        </p:txBody>
      </p:sp>
      <p:sp>
        <p:nvSpPr>
          <p:cNvPr id="9" name="Tijdelijke aanduiding voor tekst 8"/>
          <p:cNvSpPr>
            <a:spLocks noGrp="1"/>
          </p:cNvSpPr>
          <p:nvPr>
            <p:ph type="body" sz="quarter" idx="14"/>
          </p:nvPr>
        </p:nvSpPr>
        <p:spPr>
          <a:xfrm>
            <a:off x="404086" y="4610839"/>
            <a:ext cx="8384314" cy="551488"/>
          </a:xfrm>
        </p:spPr>
        <p:txBody>
          <a:bodyPr>
            <a:noAutofit/>
          </a:bodyPr>
          <a:lstStyle/>
          <a:p>
            <a:pPr>
              <a:lnSpc>
                <a:spcPct val="110000"/>
              </a:lnSpc>
            </a:pPr>
            <a:r>
              <a:rPr lang="nl-NL" sz="2000" b="1" i="1" dirty="0"/>
              <a:t>Adina Dumitru, Isabel Lema Blanco, Ricardo García Mira</a:t>
            </a:r>
          </a:p>
          <a:p>
            <a:pPr>
              <a:lnSpc>
                <a:spcPct val="110000"/>
              </a:lnSpc>
            </a:pPr>
            <a:r>
              <a:rPr lang="nl-NL" sz="2000" dirty="0"/>
              <a:t>People-Environment Research Group, University of A Coruna</a:t>
            </a:r>
          </a:p>
        </p:txBody>
      </p:sp>
      <p:sp>
        <p:nvSpPr>
          <p:cNvPr id="10" name="Tijdelijke aanduiding voor tekst 9"/>
          <p:cNvSpPr>
            <a:spLocks noGrp="1"/>
          </p:cNvSpPr>
          <p:nvPr>
            <p:ph type="body" sz="quarter" idx="15"/>
          </p:nvPr>
        </p:nvSpPr>
        <p:spPr/>
        <p:txBody>
          <a:bodyPr/>
          <a:lstStyle/>
          <a:p>
            <a:r>
              <a:rPr lang="en-US" dirty="0"/>
              <a:t>This project has received funding from the European Union’s Seventh Framework Programme for research, technological development and demonstration under grant agreement no 613169.</a:t>
            </a:r>
          </a:p>
        </p:txBody>
      </p:sp>
      <p:sp>
        <p:nvSpPr>
          <p:cNvPr id="12" name="Tijdelijke aanduiding voor tekst 11"/>
          <p:cNvSpPr>
            <a:spLocks noGrp="1"/>
          </p:cNvSpPr>
          <p:nvPr>
            <p:ph type="body" sz="quarter" idx="16"/>
          </p:nvPr>
        </p:nvSpPr>
        <p:spPr>
          <a:xfrm>
            <a:off x="404085" y="5677998"/>
            <a:ext cx="7945257" cy="365125"/>
          </a:xfrm>
        </p:spPr>
        <p:txBody>
          <a:bodyPr/>
          <a:lstStyle/>
          <a:p>
            <a:r>
              <a:rPr lang="fr-FR" sz="2000" b="0" i="1" dirty="0"/>
              <a:t>Social Learning Synthesis Workshop, A </a:t>
            </a:r>
            <a:r>
              <a:rPr lang="fr-FR" sz="2000" b="0" i="1" dirty="0" err="1"/>
              <a:t>Coruña</a:t>
            </a:r>
            <a:r>
              <a:rPr lang="fr-FR" sz="2000" b="0" i="1" dirty="0"/>
              <a:t>, 8th–9th of June 2016</a:t>
            </a:r>
          </a:p>
        </p:txBody>
      </p:sp>
      <p:pic>
        <p:nvPicPr>
          <p:cNvPr id="1026" name="Picture 2" descr="C:\Users\adayude\Desktop\LOGOGRUPOPERSOAAMBIENTE (1).jpg"/>
          <p:cNvPicPr>
            <a:picLocks noChangeAspect="1" noChangeArrowheads="1"/>
          </p:cNvPicPr>
          <p:nvPr/>
        </p:nvPicPr>
        <p:blipFill>
          <a:blip r:embed="rId3"/>
          <a:srcRect/>
          <a:stretch>
            <a:fillRect/>
          </a:stretch>
        </p:blipFill>
        <p:spPr bwMode="auto">
          <a:xfrm>
            <a:off x="5114924" y="484068"/>
            <a:ext cx="3495675" cy="800100"/>
          </a:xfrm>
          <a:prstGeom prst="rect">
            <a:avLst/>
          </a:prstGeom>
          <a:noFill/>
        </p:spPr>
      </p:pic>
    </p:spTree>
    <p:extLst>
      <p:ext uri="{BB962C8B-B14F-4D97-AF65-F5344CB8AC3E}">
        <p14:creationId xmlns:p14="http://schemas.microsoft.com/office/powerpoint/2010/main" val="387273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62413"/>
          <a:stretch/>
        </p:blipFill>
        <p:spPr>
          <a:xfrm>
            <a:off x="0" y="1333593"/>
            <a:ext cx="4765040" cy="5313152"/>
          </a:xfrm>
          <a:prstGeom prst="rect">
            <a:avLst/>
          </a:prstGeom>
        </p:spPr>
      </p:pic>
      <p:sp>
        <p:nvSpPr>
          <p:cNvPr id="2" name="1 Título"/>
          <p:cNvSpPr>
            <a:spLocks noGrp="1"/>
          </p:cNvSpPr>
          <p:nvPr>
            <p:ph type="title"/>
          </p:nvPr>
        </p:nvSpPr>
        <p:spPr>
          <a:xfrm>
            <a:off x="351289" y="394041"/>
            <a:ext cx="8263145" cy="518204"/>
          </a:xfrm>
        </p:spPr>
        <p:txBody>
          <a:bodyPr/>
          <a:lstStyle/>
          <a:p>
            <a:r>
              <a:rPr lang="es-ES" dirty="0" err="1"/>
              <a:t>Methodology</a:t>
            </a:r>
            <a:endParaRPr lang="es-ES" dirty="0"/>
          </a:p>
        </p:txBody>
      </p:sp>
      <p:sp>
        <p:nvSpPr>
          <p:cNvPr id="4" name="3 Marcador de texto"/>
          <p:cNvSpPr>
            <a:spLocks noGrp="1"/>
          </p:cNvSpPr>
          <p:nvPr>
            <p:ph type="body" sz="quarter" idx="10"/>
          </p:nvPr>
        </p:nvSpPr>
        <p:spPr/>
        <p:txBody>
          <a:bodyPr/>
          <a:lstStyle/>
          <a:p>
            <a:endParaRPr lang="es-ES"/>
          </a:p>
        </p:txBody>
      </p:sp>
      <p:sp>
        <p:nvSpPr>
          <p:cNvPr id="5" name="3 Marcador de texto"/>
          <p:cNvSpPr txBox="1">
            <a:spLocks/>
          </p:cNvSpPr>
          <p:nvPr/>
        </p:nvSpPr>
        <p:spPr>
          <a:xfrm>
            <a:off x="4358640" y="1171346"/>
            <a:ext cx="4355932" cy="4884014"/>
          </a:xfrm>
          <a:prstGeom prst="rect">
            <a:avLst/>
          </a:prstGeom>
        </p:spPr>
        <p:txBody>
          <a:bodyPr anchor="t">
            <a:normAutofit/>
          </a:bodyPr>
          <a:lstStyle>
            <a:lvl1pPr marL="0" indent="0" algn="l" defTabSz="457200" rtl="0" eaLnBrk="1" latinLnBrk="0" hangingPunct="1">
              <a:spcBef>
                <a:spcPct val="20000"/>
              </a:spcBef>
              <a:buFont typeface="Arial"/>
              <a:buNone/>
              <a:defRPr sz="2600" kern="1200">
                <a:solidFill>
                  <a:schemeClr val="tx1"/>
                </a:solidFill>
                <a:latin typeface="Cambria"/>
                <a:ea typeface="+mn-ea"/>
                <a:cs typeface="Cambria"/>
              </a:defRPr>
            </a:lvl1pPr>
            <a:lvl2pPr marL="457200" indent="0" algn="l" defTabSz="457200" rtl="0" eaLnBrk="1" latinLnBrk="0" hangingPunct="1">
              <a:spcBef>
                <a:spcPct val="20000"/>
              </a:spcBef>
              <a:buFont typeface="Arial"/>
              <a:buNone/>
              <a:defRPr sz="1800" kern="1200">
                <a:solidFill>
                  <a:schemeClr val="tx1">
                    <a:tint val="75000"/>
                  </a:schemeClr>
                </a:solidFill>
                <a:latin typeface="Cambria"/>
                <a:ea typeface="+mn-ea"/>
                <a:cs typeface="Cambria"/>
              </a:defRPr>
            </a:lvl2pPr>
            <a:lvl3pPr marL="914400" indent="0" algn="l" defTabSz="457200" rtl="0" eaLnBrk="1" latinLnBrk="0" hangingPunct="1">
              <a:spcBef>
                <a:spcPct val="20000"/>
              </a:spcBef>
              <a:buFont typeface="Arial"/>
              <a:buNone/>
              <a:defRPr sz="1600" kern="1200">
                <a:solidFill>
                  <a:schemeClr val="tx1">
                    <a:tint val="75000"/>
                  </a:schemeClr>
                </a:solidFill>
                <a:latin typeface="Cambria"/>
                <a:ea typeface="+mn-ea"/>
                <a:cs typeface="Cambria"/>
              </a:defRPr>
            </a:lvl3pPr>
            <a:lvl4pPr marL="1371600" indent="0" algn="l" defTabSz="457200" rtl="0" eaLnBrk="1" latinLnBrk="0" hangingPunct="1">
              <a:spcBef>
                <a:spcPct val="20000"/>
              </a:spcBef>
              <a:buFont typeface="Arial"/>
              <a:buNone/>
              <a:defRPr sz="1400" kern="1200">
                <a:solidFill>
                  <a:schemeClr val="tx1">
                    <a:tint val="75000"/>
                  </a:schemeClr>
                </a:solidFill>
                <a:latin typeface="Cambria"/>
                <a:ea typeface="+mn-ea"/>
                <a:cs typeface="Cambria"/>
              </a:defRPr>
            </a:lvl4pPr>
            <a:lvl5pPr marL="1828800" indent="0" algn="l" defTabSz="457200" rtl="0" eaLnBrk="1" latinLnBrk="0" hangingPunct="1">
              <a:spcBef>
                <a:spcPct val="20000"/>
              </a:spcBef>
              <a:buFont typeface="Arial"/>
              <a:buNone/>
              <a:defRPr sz="1400" kern="1200">
                <a:solidFill>
                  <a:schemeClr val="tx1">
                    <a:tint val="75000"/>
                  </a:schemeClr>
                </a:solidFill>
                <a:latin typeface="Cambria"/>
                <a:ea typeface="+mn-ea"/>
                <a:cs typeface="Cambri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r>
              <a:rPr lang="en-GB" b="1" dirty="0">
                <a:solidFill>
                  <a:srgbClr val="F15922"/>
                </a:solidFill>
              </a:rPr>
              <a:t>20 case studies </a:t>
            </a:r>
            <a:r>
              <a:rPr lang="en-GB" dirty="0"/>
              <a:t>conducted in batch I (2014) &amp; batch II (2015). </a:t>
            </a:r>
          </a:p>
          <a:p>
            <a:pPr algn="just"/>
            <a:endParaRPr lang="en-GB" dirty="0"/>
          </a:p>
          <a:p>
            <a:pPr algn="just"/>
            <a:r>
              <a:rPr lang="en-GB" dirty="0"/>
              <a:t>Each case included: </a:t>
            </a:r>
            <a:r>
              <a:rPr lang="en-GB" b="1" dirty="0">
                <a:solidFill>
                  <a:srgbClr val="F15922"/>
                </a:solidFill>
              </a:rPr>
              <a:t>1</a:t>
            </a:r>
            <a:r>
              <a:rPr lang="en-GB" dirty="0">
                <a:solidFill>
                  <a:srgbClr val="F15922"/>
                </a:solidFill>
              </a:rPr>
              <a:t> </a:t>
            </a:r>
            <a:r>
              <a:rPr lang="en-GB" b="1" dirty="0">
                <a:solidFill>
                  <a:srgbClr val="F15922"/>
                </a:solidFill>
              </a:rPr>
              <a:t>transnational social innovation network </a:t>
            </a:r>
            <a:r>
              <a:rPr lang="en-GB" dirty="0"/>
              <a:t>and at least </a:t>
            </a:r>
            <a:r>
              <a:rPr lang="en-GB" b="1" dirty="0">
                <a:solidFill>
                  <a:srgbClr val="F15922"/>
                </a:solidFill>
              </a:rPr>
              <a:t>2 local social innovation manifestations</a:t>
            </a:r>
            <a:endParaRPr lang="es-ES" b="1" dirty="0">
              <a:solidFill>
                <a:srgbClr val="F15922"/>
              </a:solidFill>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2242667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0169" y="703942"/>
            <a:ext cx="8702955" cy="1094377"/>
          </a:xfrm>
        </p:spPr>
        <p:txBody>
          <a:bodyPr/>
          <a:lstStyle/>
          <a:p>
            <a:pPr lvl="0"/>
            <a:r>
              <a:rPr lang="es-ES" sz="3200" dirty="0" err="1"/>
              <a:t>Two</a:t>
            </a:r>
            <a:r>
              <a:rPr lang="es-ES" sz="3200" dirty="0"/>
              <a:t> </a:t>
            </a:r>
            <a:r>
              <a:rPr lang="es-ES" sz="3200" dirty="0" err="1"/>
              <a:t>illustrations</a:t>
            </a:r>
            <a:r>
              <a:rPr lang="es-ES" sz="3200" dirty="0"/>
              <a:t>: </a:t>
            </a:r>
            <a:r>
              <a:rPr lang="es-ES" sz="3200" dirty="0" err="1"/>
              <a:t>Credit</a:t>
            </a:r>
            <a:r>
              <a:rPr lang="es-ES" sz="3200" dirty="0"/>
              <a:t> </a:t>
            </a:r>
            <a:r>
              <a:rPr lang="es-ES" sz="3200" dirty="0" err="1"/>
              <a:t>Unions</a:t>
            </a:r>
            <a:r>
              <a:rPr lang="es-ES" sz="3200" dirty="0"/>
              <a:t> &amp; </a:t>
            </a:r>
            <a:r>
              <a:rPr lang="es-ES" sz="3200" dirty="0" err="1"/>
              <a:t>Slow</a:t>
            </a:r>
            <a:r>
              <a:rPr lang="es-ES" sz="3200" dirty="0"/>
              <a:t> </a:t>
            </a:r>
            <a:r>
              <a:rPr lang="es-ES" sz="3200" dirty="0" err="1"/>
              <a:t>Food</a:t>
            </a:r>
            <a:endParaRPr lang="es-E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
        <p:nvSpPr>
          <p:cNvPr id="51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1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endParaRPr lang="es-ES"/>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1600" y="4535262"/>
            <a:ext cx="2673764" cy="2005323"/>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899" y="3178408"/>
            <a:ext cx="2875785" cy="942308"/>
          </a:xfrm>
          <a:prstGeom prst="rect">
            <a:avLst/>
          </a:prstGeom>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0000" y="3242269"/>
            <a:ext cx="2418080" cy="714148"/>
          </a:xfrm>
          <a:prstGeom prst="rect">
            <a:avLst/>
          </a:prstGeom>
        </p:spPr>
      </p:pic>
      <p:sp>
        <p:nvSpPr>
          <p:cNvPr id="3" name="Marcador de texto 2"/>
          <p:cNvSpPr>
            <a:spLocks noGrp="1"/>
          </p:cNvSpPr>
          <p:nvPr>
            <p:ph type="body" idx="1"/>
          </p:nvPr>
        </p:nvSpPr>
        <p:spPr>
          <a:xfrm>
            <a:off x="422409" y="1757595"/>
            <a:ext cx="8469275" cy="1161579"/>
          </a:xfrm>
        </p:spPr>
        <p:txBody>
          <a:bodyPr>
            <a:normAutofit lnSpcReduction="10000"/>
          </a:bodyPr>
          <a:lstStyle/>
          <a:p>
            <a:pPr algn="just"/>
            <a:endParaRPr lang="en-US" sz="1800" dirty="0"/>
          </a:p>
          <a:p>
            <a:pPr algn="just"/>
            <a:r>
              <a:rPr lang="en-US" sz="2400" b="1" dirty="0"/>
              <a:t>Credit unions</a:t>
            </a:r>
            <a:r>
              <a:rPr lang="en-US" sz="2400" dirty="0"/>
              <a:t>: </a:t>
            </a:r>
            <a:r>
              <a:rPr lang="en-US" sz="2400" b="1" dirty="0">
                <a:solidFill>
                  <a:srgbClr val="F15922"/>
                </a:solidFill>
              </a:rPr>
              <a:t>FEBEA</a:t>
            </a:r>
            <a:r>
              <a:rPr lang="en-US" sz="2400" dirty="0"/>
              <a:t> (European Federation of Ethical and Alternative Banking) </a:t>
            </a:r>
            <a:r>
              <a:rPr lang="es-ES" sz="2400" dirty="0"/>
              <a:t>&amp; </a:t>
            </a:r>
            <a:r>
              <a:rPr lang="es-ES" sz="2400" b="1" dirty="0">
                <a:solidFill>
                  <a:srgbClr val="F15922"/>
                </a:solidFill>
              </a:rPr>
              <a:t>Fiare Banca </a:t>
            </a:r>
            <a:r>
              <a:rPr lang="es-ES" sz="2400" b="1" dirty="0" err="1">
                <a:solidFill>
                  <a:srgbClr val="F15922"/>
                </a:solidFill>
              </a:rPr>
              <a:t>Etica</a:t>
            </a:r>
            <a:r>
              <a:rPr lang="es-ES" sz="2400" dirty="0">
                <a:solidFill>
                  <a:srgbClr val="F15922"/>
                </a:solidFill>
              </a:rPr>
              <a:t> </a:t>
            </a:r>
            <a:r>
              <a:rPr lang="es-ES" sz="2400" dirty="0"/>
              <a:t>(</a:t>
            </a:r>
            <a:r>
              <a:rPr lang="es-ES" sz="2400" dirty="0" err="1"/>
              <a:t>Spanish</a:t>
            </a:r>
            <a:r>
              <a:rPr lang="es-ES" sz="2400" dirty="0"/>
              <a:t> case-</a:t>
            </a:r>
            <a:r>
              <a:rPr lang="es-ES" sz="2400" dirty="0" err="1"/>
              <a:t>study</a:t>
            </a:r>
            <a:r>
              <a:rPr lang="es-ES" sz="2400" dirty="0"/>
              <a:t>)</a:t>
            </a:r>
            <a:endParaRPr lang="es-ES" sz="1800" b="1" dirty="0"/>
          </a:p>
          <a:p>
            <a:pPr algn="just"/>
            <a:endParaRPr lang="es-ES" sz="1800" b="1" dirty="0"/>
          </a:p>
          <a:p>
            <a:pPr algn="just"/>
            <a:endParaRPr lang="es-ES" sz="1800" b="1" dirty="0"/>
          </a:p>
          <a:p>
            <a:pPr algn="just"/>
            <a:endParaRPr lang="es-ES" sz="1800" b="1" dirty="0"/>
          </a:p>
          <a:p>
            <a:pPr algn="just"/>
            <a:endParaRPr lang="es-ES" sz="1800" b="1" dirty="0"/>
          </a:p>
          <a:p>
            <a:endParaRPr lang="es-ES" dirty="0"/>
          </a:p>
        </p:txBody>
      </p:sp>
      <p:sp>
        <p:nvSpPr>
          <p:cNvPr id="9" name="Rectángulo 8"/>
          <p:cNvSpPr/>
          <p:nvPr/>
        </p:nvSpPr>
        <p:spPr>
          <a:xfrm>
            <a:off x="548640" y="4846320"/>
            <a:ext cx="5567680" cy="1200329"/>
          </a:xfrm>
          <a:prstGeom prst="rect">
            <a:avLst/>
          </a:prstGeom>
        </p:spPr>
        <p:txBody>
          <a:bodyPr wrap="square">
            <a:spAutoFit/>
          </a:bodyPr>
          <a:lstStyle/>
          <a:p>
            <a:pPr algn="just"/>
            <a:r>
              <a:rPr lang="es-ES" sz="2400" b="1" dirty="0" err="1"/>
              <a:t>Slow</a:t>
            </a:r>
            <a:r>
              <a:rPr lang="es-ES" sz="2400" b="1" dirty="0"/>
              <a:t> </a:t>
            </a:r>
            <a:r>
              <a:rPr lang="es-ES" sz="2400" b="1" dirty="0" err="1"/>
              <a:t>Food</a:t>
            </a:r>
            <a:r>
              <a:rPr lang="es-ES" sz="2400" b="1" dirty="0"/>
              <a:t> </a:t>
            </a:r>
            <a:r>
              <a:rPr lang="es-ES" sz="2400" b="1" dirty="0" err="1"/>
              <a:t>movement</a:t>
            </a:r>
            <a:r>
              <a:rPr lang="es-ES" sz="2400" b="1" dirty="0"/>
              <a:t>: </a:t>
            </a:r>
            <a:r>
              <a:rPr lang="es-ES" sz="2400" b="1" dirty="0" err="1">
                <a:solidFill>
                  <a:srgbClr val="F15922"/>
                </a:solidFill>
              </a:rPr>
              <a:t>Slow</a:t>
            </a:r>
            <a:r>
              <a:rPr lang="es-ES" sz="2400" b="1" dirty="0">
                <a:solidFill>
                  <a:srgbClr val="F15922"/>
                </a:solidFill>
              </a:rPr>
              <a:t> </a:t>
            </a:r>
            <a:r>
              <a:rPr lang="es-ES" sz="2400" b="1" dirty="0" err="1">
                <a:solidFill>
                  <a:srgbClr val="F15922"/>
                </a:solidFill>
              </a:rPr>
              <a:t>Food</a:t>
            </a:r>
            <a:r>
              <a:rPr lang="es-ES" sz="2400" b="1" dirty="0">
                <a:solidFill>
                  <a:srgbClr val="F15922"/>
                </a:solidFill>
              </a:rPr>
              <a:t> International </a:t>
            </a:r>
            <a:r>
              <a:rPr lang="es-ES" sz="2400" b="1" dirty="0" err="1">
                <a:solidFill>
                  <a:srgbClr val="F15922"/>
                </a:solidFill>
              </a:rPr>
              <a:t>Association</a:t>
            </a:r>
            <a:r>
              <a:rPr lang="es-ES" sz="2400" b="1" dirty="0">
                <a:solidFill>
                  <a:srgbClr val="F15922"/>
                </a:solidFill>
              </a:rPr>
              <a:t> </a:t>
            </a:r>
            <a:r>
              <a:rPr lang="es-ES" sz="2400" dirty="0"/>
              <a:t>&amp; </a:t>
            </a:r>
            <a:r>
              <a:rPr lang="es-ES" sz="2400" b="1" dirty="0" err="1">
                <a:solidFill>
                  <a:srgbClr val="F15922"/>
                </a:solidFill>
              </a:rPr>
              <a:t>Slow</a:t>
            </a:r>
            <a:r>
              <a:rPr lang="es-ES" sz="2400" b="1" dirty="0">
                <a:solidFill>
                  <a:srgbClr val="F15922"/>
                </a:solidFill>
              </a:rPr>
              <a:t> </a:t>
            </a:r>
            <a:r>
              <a:rPr lang="es-ES" sz="2400" b="1" dirty="0" err="1">
                <a:solidFill>
                  <a:srgbClr val="F15922"/>
                </a:solidFill>
              </a:rPr>
              <a:t>Food</a:t>
            </a:r>
            <a:r>
              <a:rPr lang="es-ES" sz="2400" b="1" dirty="0">
                <a:solidFill>
                  <a:srgbClr val="F15922"/>
                </a:solidFill>
              </a:rPr>
              <a:t> Araba-Vitoria</a:t>
            </a:r>
            <a:r>
              <a:rPr lang="es-ES" sz="2400" dirty="0"/>
              <a:t> (</a:t>
            </a:r>
            <a:r>
              <a:rPr lang="es-ES" sz="2400" dirty="0" err="1"/>
              <a:t>Basque</a:t>
            </a:r>
            <a:r>
              <a:rPr lang="es-ES" sz="2400" dirty="0"/>
              <a:t> Country, </a:t>
            </a:r>
            <a:r>
              <a:rPr lang="es-ES" sz="2400" dirty="0" err="1"/>
              <a:t>Spain</a:t>
            </a:r>
            <a:r>
              <a:rPr lang="es-ES" sz="2400" dirty="0"/>
              <a:t>)</a:t>
            </a:r>
          </a:p>
        </p:txBody>
      </p:sp>
    </p:spTree>
    <p:extLst>
      <p:ext uri="{BB962C8B-B14F-4D97-AF65-F5344CB8AC3E}">
        <p14:creationId xmlns:p14="http://schemas.microsoft.com/office/powerpoint/2010/main" val="272898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2409" y="394041"/>
            <a:ext cx="8263145" cy="518204"/>
          </a:xfrm>
        </p:spPr>
        <p:txBody>
          <a:bodyPr/>
          <a:lstStyle/>
          <a:p>
            <a:r>
              <a:rPr lang="es-ES" dirty="0" err="1"/>
              <a:t>Results</a:t>
            </a:r>
            <a:r>
              <a:rPr lang="es-ES" dirty="0"/>
              <a:t>: </a:t>
            </a:r>
            <a:r>
              <a:rPr lang="es-ES" dirty="0" err="1"/>
              <a:t>the</a:t>
            </a:r>
            <a:r>
              <a:rPr lang="es-ES" dirty="0"/>
              <a:t> </a:t>
            </a:r>
            <a:r>
              <a:rPr lang="es-ES" dirty="0" err="1"/>
              <a:t>need</a:t>
            </a:r>
            <a:r>
              <a:rPr lang="es-ES" dirty="0"/>
              <a:t> </a:t>
            </a:r>
            <a:r>
              <a:rPr lang="es-ES" dirty="0" err="1"/>
              <a:t>for</a:t>
            </a:r>
            <a:r>
              <a:rPr lang="es-ES" dirty="0"/>
              <a:t> </a:t>
            </a:r>
            <a:r>
              <a:rPr lang="es-ES" dirty="0" err="1"/>
              <a:t>autonomy</a:t>
            </a:r>
            <a:endParaRPr lang="es-ES" dirty="0"/>
          </a:p>
        </p:txBody>
      </p:sp>
      <p:sp>
        <p:nvSpPr>
          <p:cNvPr id="3" name="2 Marcador de texto"/>
          <p:cNvSpPr>
            <a:spLocks noGrp="1"/>
          </p:cNvSpPr>
          <p:nvPr>
            <p:ph type="body" idx="1"/>
          </p:nvPr>
        </p:nvSpPr>
        <p:spPr>
          <a:xfrm>
            <a:off x="341129" y="1219200"/>
            <a:ext cx="8528551" cy="5283199"/>
          </a:xfrm>
        </p:spPr>
        <p:txBody>
          <a:bodyPr>
            <a:normAutofit lnSpcReduction="10000"/>
          </a:bodyPr>
          <a:lstStyle/>
          <a:p>
            <a:pPr algn="just"/>
            <a:r>
              <a:rPr lang="es-ES" sz="1900" b="1" i="1" dirty="0"/>
              <a:t>A </a:t>
            </a:r>
            <a:r>
              <a:rPr lang="es-ES" sz="1900" b="1" i="1" dirty="0" err="1"/>
              <a:t>search</a:t>
            </a:r>
            <a:r>
              <a:rPr lang="es-ES" sz="1900" b="1" i="1" dirty="0"/>
              <a:t> </a:t>
            </a:r>
            <a:r>
              <a:rPr lang="es-ES" sz="1900" b="1" i="1" dirty="0" err="1"/>
              <a:t>for</a:t>
            </a:r>
            <a:r>
              <a:rPr lang="es-ES" sz="1900" b="1" i="1" dirty="0"/>
              <a:t> </a:t>
            </a:r>
            <a:r>
              <a:rPr lang="es-ES" sz="1900" b="1" i="1" dirty="0" err="1"/>
              <a:t>autonomy</a:t>
            </a:r>
            <a:r>
              <a:rPr lang="es-ES" sz="1900" b="1" i="1" dirty="0"/>
              <a:t> – </a:t>
            </a:r>
            <a:r>
              <a:rPr lang="es-ES" sz="1900" b="1" i="1" dirty="0" err="1"/>
              <a:t>need</a:t>
            </a:r>
            <a:r>
              <a:rPr lang="es-ES" sz="1900" b="1" i="1" dirty="0"/>
              <a:t> </a:t>
            </a:r>
            <a:r>
              <a:rPr lang="es-ES" sz="1900" b="1" i="1" dirty="0" err="1"/>
              <a:t>for</a:t>
            </a:r>
            <a:r>
              <a:rPr lang="es-ES" sz="1900" b="1" i="1" dirty="0"/>
              <a:t> </a:t>
            </a:r>
            <a:r>
              <a:rPr lang="es-ES" sz="1900" b="1" i="1" dirty="0" err="1"/>
              <a:t>coherence</a:t>
            </a:r>
            <a:r>
              <a:rPr lang="es-ES" sz="1900" b="1" i="1" dirty="0"/>
              <a:t> and </a:t>
            </a:r>
            <a:r>
              <a:rPr lang="es-ES" sz="1900" b="1" i="1" dirty="0" err="1"/>
              <a:t>alignment</a:t>
            </a:r>
            <a:r>
              <a:rPr lang="es-ES" sz="1900" b="1" i="1" dirty="0"/>
              <a:t> </a:t>
            </a:r>
            <a:r>
              <a:rPr lang="es-ES" sz="1900" b="1" i="1" dirty="0" err="1"/>
              <a:t>between</a:t>
            </a:r>
            <a:r>
              <a:rPr lang="es-ES" sz="1900" b="1" i="1" dirty="0"/>
              <a:t> </a:t>
            </a:r>
            <a:r>
              <a:rPr lang="es-ES" sz="1900" b="1" i="1" dirty="0" err="1"/>
              <a:t>one´s</a:t>
            </a:r>
            <a:r>
              <a:rPr lang="es-ES" sz="1900" b="1" i="1" dirty="0"/>
              <a:t> </a:t>
            </a:r>
            <a:r>
              <a:rPr lang="es-ES" sz="1900" b="1" i="1" dirty="0" err="1"/>
              <a:t>values</a:t>
            </a:r>
            <a:r>
              <a:rPr lang="es-ES" sz="1900" b="1" i="1" dirty="0"/>
              <a:t>/</a:t>
            </a:r>
            <a:r>
              <a:rPr lang="es-ES" sz="1900" b="1" i="1" dirty="0" err="1"/>
              <a:t>interests</a:t>
            </a:r>
            <a:r>
              <a:rPr lang="es-ES" sz="1900" b="1" i="1" dirty="0"/>
              <a:t> and </a:t>
            </a:r>
            <a:r>
              <a:rPr lang="es-ES" sz="1900" b="1" i="1" dirty="0" err="1"/>
              <a:t>one´s</a:t>
            </a:r>
            <a:r>
              <a:rPr lang="es-ES" sz="1900" b="1" i="1" dirty="0"/>
              <a:t> </a:t>
            </a:r>
            <a:r>
              <a:rPr lang="es-ES" sz="1900" b="1" i="1" dirty="0" err="1"/>
              <a:t>actions</a:t>
            </a:r>
            <a:r>
              <a:rPr lang="es-ES" sz="1900" b="1" i="1" dirty="0"/>
              <a:t>; </a:t>
            </a:r>
            <a:r>
              <a:rPr lang="es-ES" sz="1900" b="1" i="1" dirty="0" err="1"/>
              <a:t>opening</a:t>
            </a:r>
            <a:r>
              <a:rPr lang="es-ES" sz="1900" b="1" i="1" dirty="0"/>
              <a:t> </a:t>
            </a:r>
            <a:r>
              <a:rPr lang="es-ES" sz="1900" b="1" i="1" dirty="0" err="1"/>
              <a:t>space</a:t>
            </a:r>
            <a:r>
              <a:rPr lang="es-ES" sz="1900" b="1" i="1" dirty="0"/>
              <a:t> </a:t>
            </a:r>
            <a:r>
              <a:rPr lang="es-ES" sz="1900" b="1" i="1" dirty="0" err="1"/>
              <a:t>for</a:t>
            </a:r>
            <a:r>
              <a:rPr lang="es-ES" sz="1900" b="1" i="1" dirty="0"/>
              <a:t> </a:t>
            </a:r>
            <a:r>
              <a:rPr lang="es-ES" sz="1900" b="1" i="1" dirty="0" err="1"/>
              <a:t>freedom</a:t>
            </a:r>
            <a:r>
              <a:rPr lang="es-ES" sz="1900" b="1" i="1" dirty="0"/>
              <a:t> and </a:t>
            </a:r>
            <a:r>
              <a:rPr lang="es-ES" sz="1900" b="1" i="1" dirty="0" err="1"/>
              <a:t>choice</a:t>
            </a:r>
            <a:endParaRPr lang="es-ES" sz="1900" b="1" i="1" dirty="0"/>
          </a:p>
          <a:p>
            <a:endParaRPr lang="es-ES" dirty="0"/>
          </a:p>
          <a:p>
            <a:pPr algn="just"/>
            <a:r>
              <a:rPr lang="en-US" sz="1900" dirty="0">
                <a:solidFill>
                  <a:srgbClr val="00000A"/>
                </a:solidFill>
                <a:latin typeface="Calibri" panose="020F0502020204030204" pitchFamily="34" charset="0"/>
                <a:ea typeface="Times New Roman"/>
                <a:cs typeface="Liberation Serif"/>
              </a:rPr>
              <a:t>"there are people working in a bank or the government in their everyday lives</a:t>
            </a:r>
            <a:r>
              <a:rPr lang="en-US" sz="1900" dirty="0">
                <a:solidFill>
                  <a:srgbClr val="F15922"/>
                </a:solidFill>
                <a:latin typeface="Calibri" panose="020F0502020204030204" pitchFamily="34" charset="0"/>
                <a:ea typeface="Times New Roman"/>
                <a:cs typeface="Liberation Serif"/>
              </a:rPr>
              <a:t>, </a:t>
            </a:r>
            <a:r>
              <a:rPr lang="en-US" sz="1900" b="1" dirty="0">
                <a:solidFill>
                  <a:srgbClr val="F15922"/>
                </a:solidFill>
                <a:latin typeface="Calibri" panose="020F0502020204030204" pitchFamily="34" charset="0"/>
                <a:ea typeface="Times New Roman"/>
                <a:cs typeface="Liberation Serif"/>
              </a:rPr>
              <a:t>but they care about these issues and want to do something, and then begin to organize a </a:t>
            </a:r>
            <a:r>
              <a:rPr lang="en-US" sz="1900" b="1" dirty="0" err="1">
                <a:solidFill>
                  <a:srgbClr val="F15922"/>
                </a:solidFill>
                <a:latin typeface="Calibri" panose="020F0502020204030204" pitchFamily="34" charset="0"/>
                <a:ea typeface="Times New Roman"/>
                <a:cs typeface="Liberation Serif"/>
              </a:rPr>
              <a:t>convivium</a:t>
            </a:r>
            <a:r>
              <a:rPr lang="en-US" sz="1900" dirty="0">
                <a:solidFill>
                  <a:srgbClr val="00000A"/>
                </a:solidFill>
                <a:latin typeface="Calibri" panose="020F0502020204030204" pitchFamily="34" charset="0"/>
                <a:ea typeface="Times New Roman"/>
                <a:cs typeface="Liberation Serif"/>
              </a:rPr>
              <a:t>, not only as part of Slow Food" (SFI_01). </a:t>
            </a:r>
          </a:p>
          <a:p>
            <a:pPr algn="just"/>
            <a:endParaRPr lang="en-US" sz="1900" dirty="0">
              <a:solidFill>
                <a:srgbClr val="00000A"/>
              </a:solidFill>
              <a:latin typeface="Calibri" panose="020F0502020204030204" pitchFamily="34" charset="0"/>
            </a:endParaRPr>
          </a:p>
          <a:p>
            <a:pPr algn="just"/>
            <a:r>
              <a:rPr lang="en-GB" sz="1900" dirty="0">
                <a:latin typeface="Calibri" panose="020F0502020204030204" pitchFamily="34" charset="0"/>
              </a:rPr>
              <a:t>“I am the founder of the fair trade movement in Italy. When I was 25 years old, I made a trip to Ecuador. There was a meeting and there was one particular person, an indigenous from the Amazonian who came to the meeting walking all the way from the Amazonian forest, and after the meeting had to go back and I accompanied him for a small part of the road. That man told me two things: one was that there are many wars in the world and he asked me what I, as a white man, would do about it, how will I fulfil my personal responsibility; the second thing he said was: the world is in great danger due to climate change and again asked me, how was I going to work against it. That meeting touched me deeply and when I returned to Italy, I was working as a representative of a multinational company, but </a:t>
            </a:r>
            <a:r>
              <a:rPr lang="en-GB" sz="1900" b="1" dirty="0">
                <a:solidFill>
                  <a:srgbClr val="F15922"/>
                </a:solidFill>
                <a:latin typeface="Calibri" panose="020F0502020204030204" pitchFamily="34" charset="0"/>
              </a:rPr>
              <a:t>I decided to switch and work in Fair Trade</a:t>
            </a:r>
            <a:r>
              <a:rPr lang="en-GB" sz="1900" dirty="0">
                <a:latin typeface="Calibri" panose="020F0502020204030204" pitchFamily="34" charset="0"/>
              </a:rPr>
              <a:t>.” (Febea_03).</a:t>
            </a:r>
            <a:endParaRPr lang="es-ES" sz="1900" dirty="0">
              <a:latin typeface="Calibri" panose="020F0502020204030204" pitchFamily="34" charset="0"/>
            </a:endParaRPr>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1222792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2409" y="394041"/>
            <a:ext cx="8263145" cy="518204"/>
          </a:xfrm>
        </p:spPr>
        <p:txBody>
          <a:bodyPr/>
          <a:lstStyle/>
          <a:p>
            <a:r>
              <a:rPr lang="es-ES" b="0" dirty="0" err="1"/>
              <a:t>The</a:t>
            </a:r>
            <a:r>
              <a:rPr lang="es-ES" b="0" dirty="0"/>
              <a:t> </a:t>
            </a:r>
            <a:r>
              <a:rPr lang="es-ES" b="0" dirty="0" err="1"/>
              <a:t>need</a:t>
            </a:r>
            <a:r>
              <a:rPr lang="es-ES" b="0" dirty="0"/>
              <a:t> </a:t>
            </a:r>
            <a:r>
              <a:rPr lang="es-ES" b="0" dirty="0" err="1"/>
              <a:t>for</a:t>
            </a:r>
            <a:r>
              <a:rPr lang="es-ES" b="0" dirty="0"/>
              <a:t> </a:t>
            </a:r>
            <a:r>
              <a:rPr lang="es-ES" b="0" dirty="0" err="1"/>
              <a:t>autonomy</a:t>
            </a:r>
            <a:endParaRPr lang="es-ES" b="0" dirty="0"/>
          </a:p>
        </p:txBody>
      </p:sp>
      <p:sp>
        <p:nvSpPr>
          <p:cNvPr id="3" name="2 Marcador de texto"/>
          <p:cNvSpPr>
            <a:spLocks noGrp="1"/>
          </p:cNvSpPr>
          <p:nvPr>
            <p:ph type="body" idx="1"/>
          </p:nvPr>
        </p:nvSpPr>
        <p:spPr>
          <a:xfrm>
            <a:off x="294640" y="1310640"/>
            <a:ext cx="8737599" cy="5158305"/>
          </a:xfrm>
        </p:spPr>
        <p:txBody>
          <a:bodyPr>
            <a:normAutofit fontScale="40000" lnSpcReduction="20000"/>
          </a:bodyPr>
          <a:lstStyle/>
          <a:p>
            <a:r>
              <a:rPr lang="es-ES" sz="4300" b="1" i="1" dirty="0"/>
              <a:t>A </a:t>
            </a:r>
            <a:r>
              <a:rPr lang="es-ES" sz="4300" b="1" i="1" dirty="0" err="1"/>
              <a:t>desire</a:t>
            </a:r>
            <a:r>
              <a:rPr lang="es-ES" sz="4300" b="1" i="1" dirty="0"/>
              <a:t> </a:t>
            </a:r>
            <a:r>
              <a:rPr lang="es-ES" sz="4300" b="1" i="1" dirty="0" err="1"/>
              <a:t>for</a:t>
            </a:r>
            <a:r>
              <a:rPr lang="es-ES" sz="4300" b="1" i="1" dirty="0"/>
              <a:t> </a:t>
            </a:r>
            <a:r>
              <a:rPr lang="es-ES" sz="4300" b="1" i="1" dirty="0" err="1"/>
              <a:t>coherence</a:t>
            </a:r>
            <a:r>
              <a:rPr lang="es-ES" sz="4300" b="1" i="1" dirty="0"/>
              <a:t> and </a:t>
            </a:r>
            <a:r>
              <a:rPr lang="es-ES" sz="4300" b="1" i="1" dirty="0" err="1"/>
              <a:t>intrinsic</a:t>
            </a:r>
            <a:r>
              <a:rPr lang="es-ES" sz="4300" b="1" i="1" dirty="0"/>
              <a:t> </a:t>
            </a:r>
            <a:r>
              <a:rPr lang="es-ES" sz="4300" b="1" i="1" dirty="0" err="1"/>
              <a:t>motivation</a:t>
            </a:r>
            <a:r>
              <a:rPr lang="es-ES" sz="4300" b="1" i="1" dirty="0"/>
              <a:t> has </a:t>
            </a:r>
            <a:r>
              <a:rPr lang="es-ES" sz="4300" b="1" i="1" dirty="0" err="1"/>
              <a:t>driven</a:t>
            </a:r>
            <a:r>
              <a:rPr lang="es-ES" sz="4300" b="1" i="1" dirty="0"/>
              <a:t> </a:t>
            </a:r>
            <a:r>
              <a:rPr lang="es-ES" sz="4300" b="1" i="1" dirty="0" err="1"/>
              <a:t>the</a:t>
            </a:r>
            <a:r>
              <a:rPr lang="es-ES" sz="4300" b="1" i="1" dirty="0"/>
              <a:t> </a:t>
            </a:r>
            <a:r>
              <a:rPr lang="es-ES" sz="4300" b="1" i="1" dirty="0" err="1"/>
              <a:t>shaping</a:t>
            </a:r>
            <a:r>
              <a:rPr lang="es-ES" sz="4300" b="1" i="1" dirty="0"/>
              <a:t> of </a:t>
            </a:r>
            <a:r>
              <a:rPr lang="es-ES" sz="4300" b="1" i="1" dirty="0" err="1"/>
              <a:t>the</a:t>
            </a:r>
            <a:r>
              <a:rPr lang="es-ES" sz="4300" b="1" i="1" dirty="0"/>
              <a:t> </a:t>
            </a:r>
            <a:r>
              <a:rPr lang="es-ES" sz="4300" b="1" i="1" dirty="0" err="1"/>
              <a:t>initiative</a:t>
            </a:r>
            <a:r>
              <a:rPr lang="es-ES" sz="4300" b="1" i="1" dirty="0"/>
              <a:t> in </a:t>
            </a:r>
            <a:r>
              <a:rPr lang="es-ES" sz="4300" b="1" i="1" dirty="0" err="1"/>
              <a:t>ways</a:t>
            </a:r>
            <a:r>
              <a:rPr lang="es-ES" sz="4300" b="1" i="1" dirty="0"/>
              <a:t> </a:t>
            </a:r>
            <a:r>
              <a:rPr lang="es-ES" sz="4300" b="1" i="1" dirty="0" err="1"/>
              <a:t>that</a:t>
            </a:r>
            <a:r>
              <a:rPr lang="es-ES" sz="4300" b="1" i="1" dirty="0"/>
              <a:t> </a:t>
            </a:r>
            <a:r>
              <a:rPr lang="es-ES" sz="4300" b="1" i="1" dirty="0" err="1"/>
              <a:t>allow</a:t>
            </a:r>
            <a:r>
              <a:rPr lang="es-ES" sz="4300" b="1" i="1" dirty="0"/>
              <a:t> </a:t>
            </a:r>
            <a:r>
              <a:rPr lang="es-ES" sz="4300" b="1" i="1" dirty="0" err="1"/>
              <a:t>for</a:t>
            </a:r>
            <a:r>
              <a:rPr lang="es-ES" sz="4300" b="1" i="1" dirty="0"/>
              <a:t> </a:t>
            </a:r>
            <a:r>
              <a:rPr lang="es-ES" sz="4300" b="1" i="1" dirty="0" err="1"/>
              <a:t>the</a:t>
            </a:r>
            <a:r>
              <a:rPr lang="es-ES" sz="4300" b="1" i="1" dirty="0"/>
              <a:t> </a:t>
            </a:r>
            <a:r>
              <a:rPr lang="es-ES" sz="4300" b="1" i="1" dirty="0" err="1"/>
              <a:t>pursuing</a:t>
            </a:r>
            <a:r>
              <a:rPr lang="es-ES" sz="4300" b="1" i="1" dirty="0"/>
              <a:t> of </a:t>
            </a:r>
            <a:r>
              <a:rPr lang="es-ES" sz="4300" b="1" i="1" dirty="0" err="1"/>
              <a:t>one´s</a:t>
            </a:r>
            <a:r>
              <a:rPr lang="es-ES" sz="4300" b="1" i="1" dirty="0"/>
              <a:t> true </a:t>
            </a:r>
            <a:r>
              <a:rPr lang="es-ES" sz="4300" b="1" i="1" dirty="0" err="1"/>
              <a:t>interests</a:t>
            </a:r>
            <a:r>
              <a:rPr lang="es-ES" sz="4300" b="1" i="1" dirty="0"/>
              <a:t>: </a:t>
            </a:r>
          </a:p>
          <a:p>
            <a:endParaRPr lang="es-ES" sz="3500" dirty="0"/>
          </a:p>
          <a:p>
            <a:pPr marL="449580" algn="just">
              <a:lnSpc>
                <a:spcPct val="115000"/>
              </a:lnSpc>
              <a:spcAft>
                <a:spcPts val="1000"/>
              </a:spcAft>
            </a:pPr>
            <a:r>
              <a:rPr lang="en-US" sz="4500" dirty="0">
                <a:latin typeface="Calibri"/>
                <a:ea typeface="Calibri"/>
                <a:cs typeface="Times New Roman"/>
              </a:rPr>
              <a:t>“One can do other things (NA: other than in regular work). In a few weeks I am organizing a seminar on food within Slow Food and do it because </a:t>
            </a:r>
            <a:r>
              <a:rPr lang="en-US" sz="4500" b="1" dirty="0">
                <a:latin typeface="Calibri"/>
                <a:ea typeface="Calibri"/>
                <a:cs typeface="Times New Roman"/>
              </a:rPr>
              <a:t>I want to</a:t>
            </a:r>
            <a:r>
              <a:rPr lang="en-US" sz="4500" dirty="0">
                <a:latin typeface="Calibri"/>
                <a:ea typeface="Calibri"/>
                <a:cs typeface="Times New Roman"/>
              </a:rPr>
              <a:t>. Here (NA: in Vitoria) we have a company, Michelin, which produces wheels. I don´t think there is any employee that leaves work and says I will continue with my work on the wheels. People want to leave the factory and spend time on their hobbies. And </a:t>
            </a:r>
            <a:r>
              <a:rPr lang="en-US" sz="4500" b="1" dirty="0">
                <a:solidFill>
                  <a:srgbClr val="F15922"/>
                </a:solidFill>
                <a:latin typeface="Calibri"/>
                <a:ea typeface="Calibri"/>
                <a:cs typeface="Times New Roman"/>
              </a:rPr>
              <a:t>we have transformed our hobbies into our profession</a:t>
            </a:r>
            <a:r>
              <a:rPr lang="en-US" sz="4500" dirty="0">
                <a:latin typeface="Calibri"/>
                <a:ea typeface="Calibri"/>
                <a:cs typeface="Times New Roman"/>
              </a:rPr>
              <a:t>. For many out there, that would be very difficult.” (SFAV_02)</a:t>
            </a:r>
          </a:p>
          <a:p>
            <a:pPr marL="449580" algn="just">
              <a:lnSpc>
                <a:spcPct val="115000"/>
              </a:lnSpc>
              <a:spcAft>
                <a:spcPts val="1000"/>
              </a:spcAft>
            </a:pPr>
            <a:endParaRPr lang="en-US" sz="3500" i="1" dirty="0">
              <a:solidFill>
                <a:srgbClr val="0070C0"/>
              </a:solidFill>
            </a:endParaRPr>
          </a:p>
          <a:p>
            <a:pPr marL="449580" algn="just">
              <a:lnSpc>
                <a:spcPct val="115000"/>
              </a:lnSpc>
              <a:spcAft>
                <a:spcPts val="1000"/>
              </a:spcAft>
            </a:pPr>
            <a:r>
              <a:rPr lang="en-GB" sz="4500" dirty="0"/>
              <a:t>“In my personal opinion, joining FIARE has to do with values. If you have other banks saving your money, you are contributing to a series of nasty things. If you have FIARE save your money</a:t>
            </a:r>
            <a:r>
              <a:rPr lang="en-GB" sz="4500" b="1" dirty="0">
                <a:solidFill>
                  <a:srgbClr val="F15922"/>
                </a:solidFill>
              </a:rPr>
              <a:t>, you have the opportunity to decide</a:t>
            </a:r>
            <a:r>
              <a:rPr lang="en-GB" sz="4500" dirty="0"/>
              <a:t>. I do not know of any single project funded by FIARE that I didn´t support. To have </a:t>
            </a:r>
            <a:r>
              <a:rPr lang="en-GB" sz="4500" dirty="0">
                <a:solidFill>
                  <a:srgbClr val="F15922"/>
                </a:solidFill>
              </a:rPr>
              <a:t>that capacity to reject awarding credit to a project because it doesn´t fulfil the requirements you believe in</a:t>
            </a:r>
            <a:r>
              <a:rPr lang="en-GB" sz="4500" dirty="0"/>
              <a:t> is a great advance (FIARE_10).</a:t>
            </a:r>
            <a:endParaRPr lang="es-ES" sz="4500" dirty="0"/>
          </a:p>
          <a:p>
            <a:pPr marL="449580" algn="just">
              <a:lnSpc>
                <a:spcPct val="115000"/>
              </a:lnSpc>
              <a:spcAft>
                <a:spcPts val="1000"/>
              </a:spcAft>
            </a:pPr>
            <a:endParaRPr lang="es-ES" sz="2800" dirty="0">
              <a:solidFill>
                <a:srgbClr val="0070C0"/>
              </a:solidFill>
            </a:endParaRPr>
          </a:p>
          <a:p>
            <a:pPr marL="449580" algn="just">
              <a:lnSpc>
                <a:spcPct val="115000"/>
              </a:lnSpc>
              <a:spcAft>
                <a:spcPts val="1000"/>
              </a:spcAft>
            </a:pPr>
            <a:endParaRPr lang="es-ES" sz="3600" dirty="0">
              <a:latin typeface="Calibri"/>
              <a:ea typeface="Calibri"/>
              <a:cs typeface="Times New Roman"/>
            </a:endParaRPr>
          </a:p>
          <a:p>
            <a:endParaRPr lang="es-ES" dirty="0"/>
          </a:p>
          <a:p>
            <a:endParaRPr lang="es-ES" dirty="0"/>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78229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2410" y="236583"/>
            <a:ext cx="8263145" cy="518204"/>
          </a:xfrm>
        </p:spPr>
        <p:txBody>
          <a:bodyPr/>
          <a:lstStyle/>
          <a:p>
            <a:r>
              <a:rPr lang="es-ES" b="0" dirty="0" err="1"/>
              <a:t>Need</a:t>
            </a:r>
            <a:r>
              <a:rPr lang="es-ES" b="0" dirty="0"/>
              <a:t> </a:t>
            </a:r>
            <a:r>
              <a:rPr lang="es-ES" b="0" dirty="0" err="1"/>
              <a:t>for</a:t>
            </a:r>
            <a:r>
              <a:rPr lang="es-ES" b="0" dirty="0"/>
              <a:t> </a:t>
            </a:r>
            <a:r>
              <a:rPr lang="es-ES" b="0" dirty="0" err="1"/>
              <a:t>autonomy</a:t>
            </a:r>
            <a:endParaRPr lang="es-ES" b="0" dirty="0"/>
          </a:p>
        </p:txBody>
      </p:sp>
      <p:sp>
        <p:nvSpPr>
          <p:cNvPr id="3" name="2 Marcador de texto"/>
          <p:cNvSpPr>
            <a:spLocks noGrp="1"/>
          </p:cNvSpPr>
          <p:nvPr>
            <p:ph type="body" idx="1"/>
          </p:nvPr>
        </p:nvSpPr>
        <p:spPr>
          <a:xfrm>
            <a:off x="314961" y="985520"/>
            <a:ext cx="8370594" cy="5483425"/>
          </a:xfrm>
        </p:spPr>
        <p:txBody>
          <a:bodyPr>
            <a:normAutofit fontScale="92500" lnSpcReduction="10000"/>
          </a:bodyPr>
          <a:lstStyle/>
          <a:p>
            <a:pPr algn="just"/>
            <a:r>
              <a:rPr lang="es-ES" sz="1600" b="1" i="1" dirty="0" err="1">
                <a:latin typeface="Calibri"/>
                <a:ea typeface="Calibri"/>
                <a:cs typeface="Times New Roman"/>
              </a:rPr>
              <a:t>Internal</a:t>
            </a:r>
            <a:r>
              <a:rPr lang="es-ES" sz="1600" b="1" i="1" dirty="0">
                <a:latin typeface="Calibri"/>
                <a:ea typeface="Calibri"/>
                <a:cs typeface="Times New Roman"/>
              </a:rPr>
              <a:t> debate and </a:t>
            </a:r>
            <a:r>
              <a:rPr lang="es-ES" sz="1600" b="1" i="1" dirty="0" err="1">
                <a:latin typeface="Calibri"/>
                <a:ea typeface="Calibri"/>
                <a:cs typeface="Times New Roman"/>
              </a:rPr>
              <a:t>openness</a:t>
            </a:r>
            <a:r>
              <a:rPr lang="es-ES" sz="1600" b="1" i="1" dirty="0">
                <a:latin typeface="Calibri"/>
                <a:ea typeface="Calibri"/>
                <a:cs typeface="Times New Roman"/>
              </a:rPr>
              <a:t> to </a:t>
            </a:r>
            <a:r>
              <a:rPr lang="es-ES" sz="1600" b="1" i="1" dirty="0" err="1">
                <a:latin typeface="Calibri"/>
                <a:ea typeface="Calibri"/>
                <a:cs typeface="Times New Roman"/>
              </a:rPr>
              <a:t>divergence</a:t>
            </a:r>
            <a:r>
              <a:rPr lang="es-ES" sz="1600" b="1" i="1" dirty="0">
                <a:latin typeface="Calibri"/>
                <a:ea typeface="Calibri"/>
                <a:cs typeface="Times New Roman"/>
              </a:rPr>
              <a:t>, as </a:t>
            </a:r>
            <a:r>
              <a:rPr lang="es-ES" sz="1600" b="1" i="1" dirty="0" err="1">
                <a:latin typeface="Calibri"/>
                <a:ea typeface="Calibri"/>
                <a:cs typeface="Times New Roman"/>
              </a:rPr>
              <a:t>well</a:t>
            </a:r>
            <a:r>
              <a:rPr lang="es-ES" sz="1600" b="1" i="1" dirty="0">
                <a:latin typeface="Calibri"/>
                <a:ea typeface="Calibri"/>
                <a:cs typeface="Times New Roman"/>
              </a:rPr>
              <a:t> as </a:t>
            </a:r>
            <a:r>
              <a:rPr lang="es-ES" sz="1600" b="1" i="1" dirty="0" err="1">
                <a:latin typeface="Calibri"/>
                <a:ea typeface="Calibri"/>
                <a:cs typeface="Times New Roman"/>
              </a:rPr>
              <a:t>participatory</a:t>
            </a:r>
            <a:r>
              <a:rPr lang="es-ES" sz="1600" b="1" i="1" dirty="0">
                <a:latin typeface="Calibri"/>
                <a:ea typeface="Calibri"/>
                <a:cs typeface="Times New Roman"/>
              </a:rPr>
              <a:t> </a:t>
            </a:r>
            <a:r>
              <a:rPr lang="es-ES" sz="1600" b="1" i="1" dirty="0" err="1">
                <a:latin typeface="Calibri"/>
                <a:ea typeface="Calibri"/>
                <a:cs typeface="Times New Roman"/>
              </a:rPr>
              <a:t>learning</a:t>
            </a:r>
            <a:r>
              <a:rPr lang="es-ES" sz="1600" b="1" i="1" dirty="0">
                <a:latin typeface="Calibri"/>
                <a:ea typeface="Calibri"/>
                <a:cs typeface="Times New Roman"/>
              </a:rPr>
              <a:t> and </a:t>
            </a:r>
            <a:r>
              <a:rPr lang="es-ES" sz="1600" b="1" i="1" dirty="0" err="1">
                <a:latin typeface="Calibri"/>
                <a:ea typeface="Calibri"/>
                <a:cs typeface="Times New Roman"/>
              </a:rPr>
              <a:t>decision-making</a:t>
            </a:r>
            <a:r>
              <a:rPr lang="es-ES" sz="1600" b="1" i="1" dirty="0">
                <a:latin typeface="Calibri"/>
                <a:ea typeface="Calibri"/>
                <a:cs typeface="Times New Roman"/>
              </a:rPr>
              <a:t> </a:t>
            </a:r>
            <a:r>
              <a:rPr lang="es-ES" sz="1600" b="1" i="1" dirty="0" err="1">
                <a:latin typeface="Calibri"/>
                <a:ea typeface="Calibri"/>
                <a:cs typeface="Times New Roman"/>
              </a:rPr>
              <a:t>structures</a:t>
            </a:r>
            <a:r>
              <a:rPr lang="es-ES" sz="1600" b="1" i="1" dirty="0">
                <a:latin typeface="Calibri"/>
                <a:ea typeface="Calibri"/>
                <a:cs typeface="Times New Roman"/>
              </a:rPr>
              <a:t> are </a:t>
            </a:r>
            <a:r>
              <a:rPr lang="es-ES" sz="1600" b="1" i="1" dirty="0" err="1">
                <a:latin typeface="Calibri"/>
                <a:ea typeface="Calibri"/>
                <a:cs typeface="Times New Roman"/>
              </a:rPr>
              <a:t>inherently</a:t>
            </a:r>
            <a:r>
              <a:rPr lang="es-ES" sz="1600" b="1" i="1" dirty="0">
                <a:latin typeface="Calibri"/>
                <a:ea typeface="Calibri"/>
                <a:cs typeface="Times New Roman"/>
              </a:rPr>
              <a:t> </a:t>
            </a:r>
            <a:r>
              <a:rPr lang="es-ES" sz="1600" b="1" i="1" dirty="0" err="1">
                <a:latin typeface="Calibri"/>
                <a:ea typeface="Calibri"/>
                <a:cs typeface="Times New Roman"/>
              </a:rPr>
              <a:t>autonomy</a:t>
            </a:r>
            <a:r>
              <a:rPr lang="es-ES" sz="1600" b="1" i="1" dirty="0">
                <a:latin typeface="Calibri"/>
                <a:ea typeface="Calibri"/>
                <a:cs typeface="Times New Roman"/>
              </a:rPr>
              <a:t> </a:t>
            </a:r>
            <a:r>
              <a:rPr lang="es-ES" sz="1600" b="1" i="1" dirty="0" err="1">
                <a:latin typeface="Calibri"/>
                <a:ea typeface="Calibri"/>
                <a:cs typeface="Times New Roman"/>
              </a:rPr>
              <a:t>supporting</a:t>
            </a:r>
            <a:r>
              <a:rPr lang="es-ES" sz="1600" b="1" i="1" dirty="0">
                <a:latin typeface="Calibri"/>
                <a:ea typeface="Calibri"/>
                <a:cs typeface="Times New Roman"/>
              </a:rPr>
              <a:t> (</a:t>
            </a:r>
            <a:r>
              <a:rPr lang="es-ES" sz="1600" b="1" i="1" dirty="0" err="1">
                <a:latin typeface="Calibri"/>
                <a:ea typeface="Calibri"/>
                <a:cs typeface="Times New Roman"/>
              </a:rPr>
              <a:t>Cooke</a:t>
            </a:r>
            <a:r>
              <a:rPr lang="es-ES" sz="1600" b="1" i="1" dirty="0">
                <a:latin typeface="Calibri"/>
                <a:ea typeface="Calibri"/>
                <a:cs typeface="Times New Roman"/>
              </a:rPr>
              <a:t> et al., </a:t>
            </a:r>
            <a:r>
              <a:rPr lang="es-ES" sz="1600" b="1" i="1" dirty="0" smtClean="0">
                <a:latin typeface="Calibri"/>
                <a:ea typeface="Calibri"/>
                <a:cs typeface="Times New Roman"/>
              </a:rPr>
              <a:t>2015). </a:t>
            </a:r>
            <a:endParaRPr lang="es-ES" sz="1600" b="1" i="1" dirty="0">
              <a:latin typeface="Calibri"/>
              <a:ea typeface="Calibri"/>
              <a:cs typeface="Times New Roman"/>
            </a:endParaRPr>
          </a:p>
          <a:p>
            <a:endParaRPr lang="es-ES" sz="1500" dirty="0">
              <a:latin typeface="Calibri"/>
              <a:ea typeface="Calibri"/>
              <a:cs typeface="Times New Roman"/>
            </a:endParaRPr>
          </a:p>
          <a:p>
            <a:pPr lvl="1" algn="just"/>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An</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example</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is</a:t>
            </a:r>
            <a:r>
              <a:rPr lang="es-ES" sz="1700" dirty="0">
                <a:solidFill>
                  <a:schemeClr val="tx1"/>
                </a:solidFill>
                <a:latin typeface="Calibri"/>
                <a:ea typeface="Calibri"/>
                <a:cs typeface="Times New Roman"/>
              </a:rPr>
              <a:t> a </a:t>
            </a:r>
            <a:r>
              <a:rPr lang="es-ES" sz="1700" dirty="0" err="1">
                <a:solidFill>
                  <a:schemeClr val="tx1"/>
                </a:solidFill>
                <a:latin typeface="Calibri"/>
                <a:ea typeface="Calibri"/>
                <a:cs typeface="Times New Roman"/>
              </a:rPr>
              <a:t>guy</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that</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had</a:t>
            </a:r>
            <a:r>
              <a:rPr lang="es-ES" sz="1700" dirty="0">
                <a:solidFill>
                  <a:schemeClr val="tx1"/>
                </a:solidFill>
                <a:latin typeface="Calibri"/>
                <a:ea typeface="Calibri"/>
                <a:cs typeface="Times New Roman"/>
              </a:rPr>
              <a:t> SF </a:t>
            </a:r>
            <a:r>
              <a:rPr lang="es-ES" sz="1700" dirty="0" err="1">
                <a:solidFill>
                  <a:schemeClr val="tx1"/>
                </a:solidFill>
                <a:latin typeface="Calibri"/>
                <a:ea typeface="Calibri"/>
                <a:cs typeface="Times New Roman"/>
              </a:rPr>
              <a:t>accreditation</a:t>
            </a:r>
            <a:r>
              <a:rPr lang="es-ES" sz="1700" dirty="0">
                <a:solidFill>
                  <a:schemeClr val="tx1"/>
                </a:solidFill>
                <a:latin typeface="Calibri"/>
                <a:ea typeface="Calibri"/>
                <a:cs typeface="Times New Roman"/>
              </a:rPr>
              <a:t> and he </a:t>
            </a:r>
            <a:r>
              <a:rPr lang="es-ES" sz="1700" dirty="0" err="1">
                <a:solidFill>
                  <a:schemeClr val="tx1"/>
                </a:solidFill>
                <a:latin typeface="Calibri"/>
                <a:ea typeface="Calibri"/>
                <a:cs typeface="Times New Roman"/>
              </a:rPr>
              <a:t>was</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producing</a:t>
            </a:r>
            <a:r>
              <a:rPr lang="es-ES" sz="1700" dirty="0">
                <a:solidFill>
                  <a:schemeClr val="tx1"/>
                </a:solidFill>
                <a:latin typeface="Calibri"/>
                <a:ea typeface="Calibri"/>
                <a:cs typeface="Times New Roman"/>
              </a:rPr>
              <a:t> idiazábal </a:t>
            </a:r>
            <a:r>
              <a:rPr lang="es-ES" sz="1700" dirty="0" err="1">
                <a:solidFill>
                  <a:schemeClr val="tx1"/>
                </a:solidFill>
                <a:latin typeface="Calibri"/>
                <a:ea typeface="Calibri"/>
                <a:cs typeface="Times New Roman"/>
              </a:rPr>
              <a:t>cheese</a:t>
            </a:r>
            <a:r>
              <a:rPr lang="es-ES" sz="1700" dirty="0">
                <a:solidFill>
                  <a:schemeClr val="tx1"/>
                </a:solidFill>
                <a:latin typeface="Calibri"/>
                <a:ea typeface="Calibri"/>
                <a:cs typeface="Times New Roman"/>
              </a:rPr>
              <a:t> in Araba at </a:t>
            </a:r>
            <a:r>
              <a:rPr lang="es-ES" sz="1700" dirty="0" err="1">
                <a:solidFill>
                  <a:schemeClr val="tx1"/>
                </a:solidFill>
                <a:latin typeface="Calibri"/>
                <a:ea typeface="Calibri"/>
                <a:cs typeface="Times New Roman"/>
              </a:rPr>
              <a:t>about</a:t>
            </a:r>
            <a:r>
              <a:rPr lang="es-ES" sz="1700" dirty="0">
                <a:solidFill>
                  <a:schemeClr val="tx1"/>
                </a:solidFill>
                <a:latin typeface="Calibri"/>
                <a:ea typeface="Calibri"/>
                <a:cs typeface="Times New Roman"/>
              </a:rPr>
              <a:t> a 100 km </a:t>
            </a:r>
            <a:r>
              <a:rPr lang="es-ES" sz="1700" dirty="0" err="1">
                <a:solidFill>
                  <a:schemeClr val="tx1"/>
                </a:solidFill>
                <a:latin typeface="Calibri"/>
                <a:ea typeface="Calibri"/>
                <a:cs typeface="Times New Roman"/>
              </a:rPr>
              <a:t>from</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here</a:t>
            </a:r>
            <a:r>
              <a:rPr lang="es-ES" sz="1700" dirty="0">
                <a:solidFill>
                  <a:schemeClr val="tx1"/>
                </a:solidFill>
                <a:latin typeface="Calibri"/>
                <a:ea typeface="Calibri"/>
                <a:cs typeface="Times New Roman"/>
              </a:rPr>
              <a:t> and </a:t>
            </a:r>
            <a:r>
              <a:rPr lang="es-ES" sz="1700" dirty="0" err="1">
                <a:solidFill>
                  <a:schemeClr val="tx1"/>
                </a:solidFill>
                <a:latin typeface="Calibri"/>
                <a:ea typeface="Calibri"/>
                <a:cs typeface="Times New Roman"/>
              </a:rPr>
              <a:t>another</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guy</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who</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lived</a:t>
            </a:r>
            <a:r>
              <a:rPr lang="es-ES" sz="1700" dirty="0">
                <a:solidFill>
                  <a:schemeClr val="tx1"/>
                </a:solidFill>
                <a:latin typeface="Calibri"/>
                <a:ea typeface="Calibri"/>
                <a:cs typeface="Times New Roman"/>
              </a:rPr>
              <a:t> at 5 km </a:t>
            </a:r>
            <a:r>
              <a:rPr lang="es-ES" sz="1700" dirty="0" err="1">
                <a:solidFill>
                  <a:schemeClr val="tx1"/>
                </a:solidFill>
                <a:latin typeface="Calibri"/>
                <a:ea typeface="Calibri"/>
                <a:cs typeface="Times New Roman"/>
              </a:rPr>
              <a:t>from</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here</a:t>
            </a:r>
            <a:r>
              <a:rPr lang="es-ES" sz="1700" dirty="0">
                <a:solidFill>
                  <a:schemeClr val="tx1"/>
                </a:solidFill>
                <a:latin typeface="Calibri"/>
                <a:ea typeface="Calibri"/>
                <a:cs typeface="Times New Roman"/>
              </a:rPr>
              <a:t> and he </a:t>
            </a:r>
            <a:r>
              <a:rPr lang="es-ES" sz="1700" dirty="0" err="1">
                <a:solidFill>
                  <a:schemeClr val="tx1"/>
                </a:solidFill>
                <a:latin typeface="Calibri"/>
                <a:ea typeface="Calibri"/>
                <a:cs typeface="Times New Roman"/>
              </a:rPr>
              <a:t>produced</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cheese</a:t>
            </a:r>
            <a:r>
              <a:rPr lang="es-ES" sz="1700" dirty="0">
                <a:solidFill>
                  <a:schemeClr val="tx1"/>
                </a:solidFill>
                <a:latin typeface="Calibri"/>
                <a:ea typeface="Calibri"/>
                <a:cs typeface="Times New Roman"/>
              </a:rPr>
              <a:t> in </a:t>
            </a:r>
            <a:r>
              <a:rPr lang="es-ES" sz="1700" dirty="0" err="1">
                <a:solidFill>
                  <a:schemeClr val="tx1"/>
                </a:solidFill>
                <a:latin typeface="Calibri"/>
                <a:ea typeface="Calibri"/>
                <a:cs typeface="Times New Roman"/>
              </a:rPr>
              <a:t>the</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same</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way</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but</a:t>
            </a:r>
            <a:r>
              <a:rPr lang="es-ES" sz="1700" dirty="0">
                <a:solidFill>
                  <a:schemeClr val="tx1"/>
                </a:solidFill>
                <a:latin typeface="Calibri"/>
                <a:ea typeface="Calibri"/>
                <a:cs typeface="Times New Roman"/>
              </a:rPr>
              <a:t> he </a:t>
            </a:r>
            <a:r>
              <a:rPr lang="es-ES" sz="1700" dirty="0" err="1">
                <a:solidFill>
                  <a:schemeClr val="tx1"/>
                </a:solidFill>
                <a:latin typeface="Calibri"/>
                <a:ea typeface="Calibri"/>
                <a:cs typeface="Times New Roman"/>
              </a:rPr>
              <a:t>didn´t</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know</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that</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this</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was</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slow</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food</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or</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anything</a:t>
            </a:r>
            <a:r>
              <a:rPr lang="es-ES" sz="1700" dirty="0">
                <a:solidFill>
                  <a:schemeClr val="tx1"/>
                </a:solidFill>
                <a:latin typeface="Calibri"/>
                <a:ea typeface="Calibri"/>
                <a:cs typeface="Times New Roman"/>
              </a:rPr>
              <a:t>, and </a:t>
            </a:r>
            <a:r>
              <a:rPr lang="es-ES" sz="1700" dirty="0" err="1">
                <a:solidFill>
                  <a:schemeClr val="tx1"/>
                </a:solidFill>
                <a:latin typeface="Calibri"/>
                <a:ea typeface="Calibri"/>
                <a:cs typeface="Times New Roman"/>
              </a:rPr>
              <a:t>they</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told</a:t>
            </a:r>
            <a:r>
              <a:rPr lang="es-ES" sz="1700" dirty="0">
                <a:solidFill>
                  <a:schemeClr val="tx1"/>
                </a:solidFill>
                <a:latin typeface="Calibri"/>
                <a:ea typeface="Calibri"/>
                <a:cs typeface="Times New Roman"/>
              </a:rPr>
              <a:t> me to </a:t>
            </a:r>
            <a:r>
              <a:rPr lang="es-ES" sz="1700" dirty="0" err="1">
                <a:solidFill>
                  <a:schemeClr val="tx1"/>
                </a:solidFill>
                <a:latin typeface="Calibri"/>
                <a:ea typeface="Calibri"/>
                <a:cs typeface="Times New Roman"/>
              </a:rPr>
              <a:t>buy</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the</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former</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one</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because</a:t>
            </a:r>
            <a:r>
              <a:rPr lang="es-ES" sz="1700" dirty="0">
                <a:solidFill>
                  <a:schemeClr val="tx1"/>
                </a:solidFill>
                <a:latin typeface="Calibri"/>
                <a:ea typeface="Calibri"/>
                <a:cs typeface="Times New Roman"/>
              </a:rPr>
              <a:t> </a:t>
            </a:r>
            <a:r>
              <a:rPr lang="es-ES" sz="1700" dirty="0" err="1" smtClean="0">
                <a:solidFill>
                  <a:schemeClr val="tx1"/>
                </a:solidFill>
                <a:latin typeface="Calibri"/>
                <a:ea typeface="Calibri"/>
                <a:cs typeface="Times New Roman"/>
              </a:rPr>
              <a:t>it</a:t>
            </a:r>
            <a:r>
              <a:rPr lang="es-ES" sz="1700" dirty="0" smtClean="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was</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slow</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food</a:t>
            </a:r>
            <a:r>
              <a:rPr lang="es-ES" sz="1700" dirty="0">
                <a:solidFill>
                  <a:schemeClr val="tx1"/>
                </a:solidFill>
                <a:latin typeface="Calibri"/>
                <a:ea typeface="Calibri"/>
                <a:cs typeface="Times New Roman"/>
              </a:rPr>
              <a:t>. I </a:t>
            </a:r>
            <a:r>
              <a:rPr lang="es-ES" sz="1700" dirty="0" err="1">
                <a:solidFill>
                  <a:schemeClr val="tx1"/>
                </a:solidFill>
                <a:latin typeface="Calibri"/>
                <a:ea typeface="Calibri"/>
                <a:cs typeface="Times New Roman"/>
              </a:rPr>
              <a:t>bought</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it</a:t>
            </a:r>
            <a:r>
              <a:rPr lang="es-ES" sz="1700" dirty="0">
                <a:solidFill>
                  <a:schemeClr val="tx1"/>
                </a:solidFill>
                <a:latin typeface="Calibri"/>
                <a:ea typeface="Calibri"/>
                <a:cs typeface="Times New Roman"/>
              </a:rPr>
              <a:t>, I </a:t>
            </a:r>
            <a:r>
              <a:rPr lang="es-ES" sz="1700" dirty="0" err="1">
                <a:solidFill>
                  <a:schemeClr val="tx1"/>
                </a:solidFill>
                <a:latin typeface="Calibri"/>
                <a:ea typeface="Calibri"/>
                <a:cs typeface="Times New Roman"/>
              </a:rPr>
              <a:t>tried</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it</a:t>
            </a:r>
            <a:r>
              <a:rPr lang="es-ES" sz="1700" dirty="0">
                <a:solidFill>
                  <a:schemeClr val="tx1"/>
                </a:solidFill>
                <a:latin typeface="Calibri"/>
                <a:ea typeface="Calibri"/>
                <a:cs typeface="Times New Roman"/>
              </a:rPr>
              <a:t> and I </a:t>
            </a:r>
            <a:r>
              <a:rPr lang="es-ES" sz="1700" dirty="0" err="1">
                <a:solidFill>
                  <a:schemeClr val="tx1"/>
                </a:solidFill>
                <a:latin typeface="Calibri"/>
                <a:ea typeface="Calibri"/>
                <a:cs typeface="Times New Roman"/>
              </a:rPr>
              <a:t>didn´t</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like</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it</a:t>
            </a:r>
            <a:r>
              <a:rPr lang="es-ES" sz="1700" dirty="0">
                <a:solidFill>
                  <a:schemeClr val="tx1"/>
                </a:solidFill>
                <a:latin typeface="Calibri"/>
                <a:ea typeface="Calibri"/>
                <a:cs typeface="Times New Roman"/>
              </a:rPr>
              <a:t> at </a:t>
            </a:r>
            <a:r>
              <a:rPr lang="es-ES" sz="1700" dirty="0" err="1">
                <a:solidFill>
                  <a:schemeClr val="tx1"/>
                </a:solidFill>
                <a:latin typeface="Calibri"/>
                <a:ea typeface="Calibri"/>
                <a:cs typeface="Times New Roman"/>
              </a:rPr>
              <a:t>all</a:t>
            </a:r>
            <a:r>
              <a:rPr lang="es-ES" sz="1700" dirty="0">
                <a:solidFill>
                  <a:schemeClr val="tx1"/>
                </a:solidFill>
                <a:latin typeface="Calibri"/>
                <a:ea typeface="Calibri"/>
                <a:cs typeface="Times New Roman"/>
              </a:rPr>
              <a:t>. And </a:t>
            </a:r>
            <a:r>
              <a:rPr lang="es-ES" sz="1700" dirty="0" err="1">
                <a:solidFill>
                  <a:schemeClr val="tx1"/>
                </a:solidFill>
                <a:latin typeface="Calibri"/>
                <a:ea typeface="Calibri"/>
                <a:cs typeface="Times New Roman"/>
              </a:rPr>
              <a:t>then</a:t>
            </a:r>
            <a:r>
              <a:rPr lang="es-ES" sz="1700" dirty="0">
                <a:solidFill>
                  <a:schemeClr val="tx1"/>
                </a:solidFill>
                <a:latin typeface="Calibri"/>
                <a:ea typeface="Calibri"/>
                <a:cs typeface="Times New Roman"/>
              </a:rPr>
              <a:t> of </a:t>
            </a:r>
            <a:r>
              <a:rPr lang="es-ES" sz="1700" dirty="0" err="1">
                <a:solidFill>
                  <a:schemeClr val="tx1"/>
                </a:solidFill>
                <a:latin typeface="Calibri"/>
                <a:ea typeface="Calibri"/>
                <a:cs typeface="Times New Roman"/>
              </a:rPr>
              <a:t>course</a:t>
            </a:r>
            <a:r>
              <a:rPr lang="es-ES" sz="1700" dirty="0">
                <a:solidFill>
                  <a:schemeClr val="tx1"/>
                </a:solidFill>
                <a:latin typeface="Calibri"/>
                <a:ea typeface="Calibri"/>
                <a:cs typeface="Times New Roman"/>
              </a:rPr>
              <a:t> I </a:t>
            </a:r>
            <a:r>
              <a:rPr lang="es-ES" sz="1700" dirty="0" err="1">
                <a:solidFill>
                  <a:schemeClr val="tx1"/>
                </a:solidFill>
                <a:latin typeface="Calibri"/>
                <a:ea typeface="Calibri"/>
                <a:cs typeface="Times New Roman"/>
              </a:rPr>
              <a:t>did</a:t>
            </a:r>
            <a:r>
              <a:rPr lang="es-ES" sz="1700" dirty="0">
                <a:solidFill>
                  <a:schemeClr val="tx1"/>
                </a:solidFill>
                <a:latin typeface="Calibri"/>
                <a:ea typeface="Calibri"/>
                <a:cs typeface="Times New Roman"/>
              </a:rPr>
              <a:t> a </a:t>
            </a:r>
            <a:r>
              <a:rPr lang="es-ES" sz="1700" dirty="0" err="1">
                <a:solidFill>
                  <a:schemeClr val="tx1"/>
                </a:solidFill>
                <a:latin typeface="Calibri"/>
                <a:ea typeface="Calibri"/>
                <a:cs typeface="Times New Roman"/>
              </a:rPr>
              <a:t>tasting</a:t>
            </a:r>
            <a:r>
              <a:rPr lang="es-ES" sz="1700" dirty="0">
                <a:solidFill>
                  <a:schemeClr val="tx1"/>
                </a:solidFill>
                <a:latin typeface="Calibri"/>
                <a:ea typeface="Calibri"/>
                <a:cs typeface="Times New Roman"/>
              </a:rPr>
              <a:t> and </a:t>
            </a:r>
            <a:r>
              <a:rPr lang="es-ES" sz="1700" dirty="0" err="1">
                <a:solidFill>
                  <a:schemeClr val="tx1"/>
                </a:solidFill>
                <a:latin typeface="Calibri"/>
                <a:ea typeface="Calibri"/>
                <a:cs typeface="Times New Roman"/>
              </a:rPr>
              <a:t>people</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said</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it</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was</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bad</a:t>
            </a:r>
            <a:r>
              <a:rPr lang="es-ES" sz="1700" dirty="0">
                <a:solidFill>
                  <a:schemeClr val="tx1"/>
                </a:solidFill>
                <a:latin typeface="Calibri"/>
                <a:ea typeface="Calibri"/>
                <a:cs typeface="Times New Roman"/>
              </a:rPr>
              <a:t>. And </a:t>
            </a:r>
            <a:r>
              <a:rPr lang="es-ES" sz="1700" dirty="0" err="1">
                <a:solidFill>
                  <a:schemeClr val="tx1"/>
                </a:solidFill>
                <a:latin typeface="Calibri"/>
                <a:ea typeface="Calibri"/>
                <a:cs typeface="Times New Roman"/>
              </a:rPr>
              <a:t>that</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was</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the</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cheese</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that</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slow</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food</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wanted</a:t>
            </a:r>
            <a:r>
              <a:rPr lang="es-ES" sz="1700" dirty="0">
                <a:solidFill>
                  <a:schemeClr val="tx1"/>
                </a:solidFill>
                <a:latin typeface="Calibri"/>
                <a:ea typeface="Calibri"/>
                <a:cs typeface="Times New Roman"/>
              </a:rPr>
              <a:t> me </a:t>
            </a:r>
            <a:r>
              <a:rPr lang="es-ES" sz="1700" dirty="0" err="1">
                <a:solidFill>
                  <a:schemeClr val="tx1"/>
                </a:solidFill>
                <a:latin typeface="Calibri"/>
                <a:ea typeface="Calibri"/>
                <a:cs typeface="Times New Roman"/>
              </a:rPr>
              <a:t>sell</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on</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my</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menu</a:t>
            </a:r>
            <a:r>
              <a:rPr lang="es-ES" sz="1700" dirty="0">
                <a:solidFill>
                  <a:schemeClr val="tx1"/>
                </a:solidFill>
                <a:latin typeface="Calibri"/>
                <a:ea typeface="Calibri"/>
                <a:cs typeface="Times New Roman"/>
              </a:rPr>
              <a:t> and I </a:t>
            </a:r>
            <a:r>
              <a:rPr lang="es-ES" sz="1700" dirty="0" err="1">
                <a:solidFill>
                  <a:schemeClr val="tx1"/>
                </a:solidFill>
                <a:latin typeface="Calibri"/>
                <a:ea typeface="Calibri"/>
                <a:cs typeface="Times New Roman"/>
              </a:rPr>
              <a:t>have</a:t>
            </a:r>
            <a:r>
              <a:rPr lang="es-ES" sz="1700" dirty="0">
                <a:solidFill>
                  <a:schemeClr val="tx1"/>
                </a:solidFill>
                <a:latin typeface="Calibri"/>
                <a:ea typeface="Calibri"/>
                <a:cs typeface="Times New Roman"/>
              </a:rPr>
              <a:t> salaries to </a:t>
            </a:r>
            <a:r>
              <a:rPr lang="es-ES" sz="1700" dirty="0" err="1">
                <a:solidFill>
                  <a:schemeClr val="tx1"/>
                </a:solidFill>
                <a:latin typeface="Calibri"/>
                <a:ea typeface="Calibri"/>
                <a:cs typeface="Times New Roman"/>
              </a:rPr>
              <a:t>pay</a:t>
            </a:r>
            <a:r>
              <a:rPr lang="es-ES" sz="1700" dirty="0">
                <a:solidFill>
                  <a:schemeClr val="tx1"/>
                </a:solidFill>
                <a:latin typeface="Calibri"/>
                <a:ea typeface="Calibri"/>
                <a:cs typeface="Times New Roman"/>
              </a:rPr>
              <a:t> and I </a:t>
            </a:r>
            <a:r>
              <a:rPr lang="es-ES" sz="1700" dirty="0" err="1">
                <a:solidFill>
                  <a:schemeClr val="tx1"/>
                </a:solidFill>
                <a:latin typeface="Calibri"/>
                <a:ea typeface="Calibri"/>
                <a:cs typeface="Times New Roman"/>
              </a:rPr>
              <a:t>can´t</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sell</a:t>
            </a:r>
            <a:r>
              <a:rPr lang="es-ES" sz="1700" dirty="0">
                <a:solidFill>
                  <a:schemeClr val="tx1"/>
                </a:solidFill>
                <a:latin typeface="Calibri"/>
                <a:ea typeface="Calibri"/>
                <a:cs typeface="Times New Roman"/>
              </a:rPr>
              <a:t> </a:t>
            </a:r>
            <a:r>
              <a:rPr lang="es-ES" sz="1700" dirty="0" err="1">
                <a:solidFill>
                  <a:schemeClr val="tx1"/>
                </a:solidFill>
                <a:latin typeface="Calibri"/>
                <a:ea typeface="Calibri"/>
                <a:cs typeface="Times New Roman"/>
              </a:rPr>
              <a:t>that</a:t>
            </a:r>
            <a:r>
              <a:rPr lang="es-ES" sz="1700" dirty="0">
                <a:solidFill>
                  <a:schemeClr val="tx1"/>
                </a:solidFill>
                <a:latin typeface="Calibri"/>
                <a:ea typeface="Calibri"/>
                <a:cs typeface="Times New Roman"/>
              </a:rPr>
              <a:t>. </a:t>
            </a:r>
            <a:r>
              <a:rPr lang="es-ES" sz="1700" b="1" dirty="0">
                <a:solidFill>
                  <a:srgbClr val="F15922"/>
                </a:solidFill>
                <a:latin typeface="Calibri"/>
                <a:ea typeface="Calibri"/>
                <a:cs typeface="Times New Roman"/>
              </a:rPr>
              <a:t>And Alberto (SF leader in Araba) </a:t>
            </a:r>
            <a:r>
              <a:rPr lang="es-ES" sz="1700" b="1" dirty="0" err="1">
                <a:solidFill>
                  <a:srgbClr val="F15922"/>
                </a:solidFill>
                <a:latin typeface="Calibri"/>
                <a:ea typeface="Calibri"/>
                <a:cs typeface="Times New Roman"/>
              </a:rPr>
              <a:t>then</a:t>
            </a:r>
            <a:r>
              <a:rPr lang="es-ES" sz="1700" b="1" dirty="0">
                <a:solidFill>
                  <a:srgbClr val="F15922"/>
                </a:solidFill>
                <a:latin typeface="Calibri"/>
                <a:ea typeface="Calibri"/>
                <a:cs typeface="Times New Roman"/>
              </a:rPr>
              <a:t> </a:t>
            </a:r>
            <a:r>
              <a:rPr lang="es-ES" sz="1700" b="1" dirty="0" err="1">
                <a:solidFill>
                  <a:srgbClr val="F15922"/>
                </a:solidFill>
                <a:latin typeface="Calibri"/>
                <a:ea typeface="Calibri"/>
                <a:cs typeface="Times New Roman"/>
              </a:rPr>
              <a:t>gave</a:t>
            </a:r>
            <a:r>
              <a:rPr lang="es-ES" sz="1700" b="1" dirty="0">
                <a:solidFill>
                  <a:srgbClr val="F15922"/>
                </a:solidFill>
                <a:latin typeface="Calibri"/>
                <a:ea typeface="Calibri"/>
                <a:cs typeface="Times New Roman"/>
              </a:rPr>
              <a:t> </a:t>
            </a:r>
            <a:r>
              <a:rPr lang="es-ES" sz="1700" b="1" dirty="0" err="1">
                <a:solidFill>
                  <a:srgbClr val="F15922"/>
                </a:solidFill>
                <a:latin typeface="Calibri"/>
                <a:ea typeface="Calibri"/>
                <a:cs typeface="Times New Roman"/>
              </a:rPr>
              <a:t>this</a:t>
            </a:r>
            <a:r>
              <a:rPr lang="es-ES" sz="1700" b="1" dirty="0">
                <a:solidFill>
                  <a:srgbClr val="F15922"/>
                </a:solidFill>
                <a:latin typeface="Calibri"/>
                <a:ea typeface="Calibri"/>
                <a:cs typeface="Times New Roman"/>
              </a:rPr>
              <a:t> more </a:t>
            </a:r>
            <a:r>
              <a:rPr lang="es-ES" sz="1700" b="1" dirty="0" err="1">
                <a:solidFill>
                  <a:srgbClr val="F15922"/>
                </a:solidFill>
                <a:latin typeface="Calibri"/>
                <a:ea typeface="Calibri"/>
                <a:cs typeface="Times New Roman"/>
              </a:rPr>
              <a:t>thought</a:t>
            </a:r>
            <a:r>
              <a:rPr lang="es-ES" sz="1700" b="1" dirty="0">
                <a:solidFill>
                  <a:srgbClr val="F15922"/>
                </a:solidFill>
                <a:latin typeface="Calibri"/>
                <a:ea typeface="Calibri"/>
                <a:cs typeface="Times New Roman"/>
              </a:rPr>
              <a:t> and </a:t>
            </a:r>
            <a:r>
              <a:rPr lang="es-ES" sz="1700" b="1" dirty="0" err="1">
                <a:solidFill>
                  <a:srgbClr val="F15922"/>
                </a:solidFill>
                <a:latin typeface="Calibri"/>
                <a:ea typeface="Calibri"/>
                <a:cs typeface="Times New Roman"/>
              </a:rPr>
              <a:t>we</a:t>
            </a:r>
            <a:r>
              <a:rPr lang="es-ES" sz="1700" b="1" dirty="0">
                <a:solidFill>
                  <a:srgbClr val="F15922"/>
                </a:solidFill>
                <a:latin typeface="Calibri"/>
                <a:ea typeface="Calibri"/>
                <a:cs typeface="Times New Roman"/>
              </a:rPr>
              <a:t> </a:t>
            </a:r>
            <a:r>
              <a:rPr lang="es-ES" sz="1700" b="1" dirty="0" err="1">
                <a:solidFill>
                  <a:srgbClr val="F15922"/>
                </a:solidFill>
                <a:latin typeface="Calibri"/>
                <a:ea typeface="Calibri"/>
                <a:cs typeface="Times New Roman"/>
              </a:rPr>
              <a:t>changed</a:t>
            </a:r>
            <a:r>
              <a:rPr lang="es-ES" sz="1700" b="1" dirty="0">
                <a:solidFill>
                  <a:srgbClr val="F15922"/>
                </a:solidFill>
                <a:latin typeface="Calibri"/>
                <a:ea typeface="Calibri"/>
                <a:cs typeface="Times New Roman"/>
              </a:rPr>
              <a:t> </a:t>
            </a:r>
            <a:r>
              <a:rPr lang="es-ES" sz="1700" b="1" dirty="0" err="1">
                <a:solidFill>
                  <a:srgbClr val="F15922"/>
                </a:solidFill>
                <a:latin typeface="Calibri"/>
                <a:ea typeface="Calibri"/>
                <a:cs typeface="Times New Roman"/>
              </a:rPr>
              <a:t>it</a:t>
            </a:r>
            <a:r>
              <a:rPr lang="es-ES" sz="1700" dirty="0">
                <a:solidFill>
                  <a:schemeClr val="tx1"/>
                </a:solidFill>
                <a:latin typeface="Calibri"/>
                <a:ea typeface="Calibri"/>
                <a:cs typeface="Times New Roman"/>
              </a:rPr>
              <a:t>.” (SFAV_02)</a:t>
            </a:r>
          </a:p>
          <a:p>
            <a:pPr lvl="1"/>
            <a:endParaRPr lang="es-ES" sz="1300" dirty="0">
              <a:latin typeface="Calibri"/>
              <a:cs typeface="Times New Roman"/>
            </a:endParaRPr>
          </a:p>
          <a:p>
            <a:r>
              <a:rPr lang="es-ES" sz="1600" b="1" i="1" dirty="0" err="1"/>
              <a:t>Members</a:t>
            </a:r>
            <a:r>
              <a:rPr lang="es-ES" sz="1600" b="1" i="1" dirty="0"/>
              <a:t> </a:t>
            </a:r>
            <a:r>
              <a:rPr lang="es-ES" sz="1600" b="1" i="1" dirty="0" smtClean="0"/>
              <a:t>are </a:t>
            </a:r>
            <a:r>
              <a:rPr lang="es-ES" sz="1600" b="1" i="1" dirty="0" err="1" smtClean="0"/>
              <a:t>motivated</a:t>
            </a:r>
            <a:r>
              <a:rPr lang="es-ES" sz="1600" b="1" i="1" dirty="0" smtClean="0"/>
              <a:t> </a:t>
            </a:r>
            <a:r>
              <a:rPr lang="es-ES" sz="1600" b="1" i="1" dirty="0" err="1" smtClean="0"/>
              <a:t>by</a:t>
            </a:r>
            <a:r>
              <a:rPr lang="es-ES" sz="1600" b="1" i="1" dirty="0" smtClean="0"/>
              <a:t> </a:t>
            </a:r>
            <a:r>
              <a:rPr lang="es-ES" sz="1600" b="1" i="1" dirty="0" err="1" smtClean="0"/>
              <a:t>the</a:t>
            </a:r>
            <a:r>
              <a:rPr lang="es-ES" sz="1600" b="1" i="1" dirty="0" smtClean="0"/>
              <a:t> </a:t>
            </a:r>
            <a:r>
              <a:rPr lang="es-ES" sz="1600" b="1" i="1" dirty="0" err="1" smtClean="0"/>
              <a:t>satisfaction</a:t>
            </a:r>
            <a:r>
              <a:rPr lang="es-ES" sz="1600" b="1" i="1" dirty="0" smtClean="0"/>
              <a:t> of </a:t>
            </a:r>
            <a:r>
              <a:rPr lang="es-ES" sz="1600" b="1" i="1" dirty="0" err="1" smtClean="0"/>
              <a:t>the</a:t>
            </a:r>
            <a:r>
              <a:rPr lang="es-ES" sz="1600" b="1" i="1" dirty="0" smtClean="0"/>
              <a:t> </a:t>
            </a:r>
            <a:r>
              <a:rPr lang="es-ES" sz="1600" b="1" i="1" dirty="0" err="1" smtClean="0"/>
              <a:t>need</a:t>
            </a:r>
            <a:r>
              <a:rPr lang="es-ES" sz="1600" b="1" i="1" dirty="0" smtClean="0"/>
              <a:t> </a:t>
            </a:r>
            <a:r>
              <a:rPr lang="es-ES" sz="1600" b="1" i="1" dirty="0" err="1" smtClean="0"/>
              <a:t>for</a:t>
            </a:r>
            <a:r>
              <a:rPr lang="es-ES" sz="1600" b="1" i="1" dirty="0" smtClean="0"/>
              <a:t> </a:t>
            </a:r>
            <a:r>
              <a:rPr lang="es-ES" sz="1600" b="1" i="1" dirty="0" err="1" smtClean="0"/>
              <a:t>autonomy</a:t>
            </a:r>
            <a:r>
              <a:rPr lang="es-ES" sz="1600" b="1" i="1" dirty="0" smtClean="0"/>
              <a:t> – </a:t>
            </a:r>
            <a:r>
              <a:rPr lang="es-ES" sz="1600" b="1" i="1" dirty="0" err="1" smtClean="0"/>
              <a:t>an</a:t>
            </a:r>
            <a:r>
              <a:rPr lang="es-ES" sz="1600" b="1" i="1" dirty="0" smtClean="0"/>
              <a:t> </a:t>
            </a:r>
            <a:r>
              <a:rPr lang="es-ES" sz="1600" b="1" i="1" dirty="0" err="1" smtClean="0"/>
              <a:t>important</a:t>
            </a:r>
            <a:r>
              <a:rPr lang="es-ES" sz="1600" b="1" i="1" dirty="0" smtClean="0"/>
              <a:t> </a:t>
            </a:r>
            <a:r>
              <a:rPr lang="es-ES" sz="1600" b="1" i="1" dirty="0" err="1" smtClean="0"/>
              <a:t>value</a:t>
            </a:r>
            <a:endParaRPr lang="es-ES" sz="1600" b="1" i="1" dirty="0"/>
          </a:p>
          <a:p>
            <a:endParaRPr lang="es-ES" sz="1600" dirty="0"/>
          </a:p>
          <a:p>
            <a:pPr marL="449580" lvl="1" algn="just">
              <a:lnSpc>
                <a:spcPct val="115000"/>
              </a:lnSpc>
              <a:spcAft>
                <a:spcPts val="1000"/>
              </a:spcAft>
            </a:pPr>
            <a:r>
              <a:rPr lang="es-ES" sz="1600" dirty="0">
                <a:solidFill>
                  <a:schemeClr val="tx1"/>
                </a:solidFill>
                <a:latin typeface="Calibri"/>
                <a:ea typeface="Calibri"/>
                <a:cs typeface="Times New Roman"/>
              </a:rPr>
              <a:t>“</a:t>
            </a:r>
            <a:r>
              <a:rPr lang="es-ES" sz="1600" dirty="0" err="1">
                <a:solidFill>
                  <a:schemeClr val="tx1"/>
                </a:solidFill>
                <a:latin typeface="Calibri"/>
                <a:ea typeface="Calibri"/>
                <a:cs typeface="Times New Roman"/>
              </a:rPr>
              <a:t>Most</a:t>
            </a:r>
            <a:r>
              <a:rPr lang="es-ES" sz="1600" dirty="0">
                <a:solidFill>
                  <a:schemeClr val="tx1"/>
                </a:solidFill>
                <a:latin typeface="Calibri"/>
                <a:ea typeface="Calibri"/>
                <a:cs typeface="Times New Roman"/>
              </a:rPr>
              <a:t> of </a:t>
            </a:r>
            <a:r>
              <a:rPr lang="es-ES" sz="1600" dirty="0" err="1">
                <a:solidFill>
                  <a:schemeClr val="tx1"/>
                </a:solidFill>
                <a:latin typeface="Calibri"/>
                <a:ea typeface="Calibri"/>
                <a:cs typeface="Times New Roman"/>
              </a:rPr>
              <a:t>us</a:t>
            </a:r>
            <a:r>
              <a:rPr lang="es-ES" sz="1600" dirty="0">
                <a:solidFill>
                  <a:schemeClr val="tx1"/>
                </a:solidFill>
                <a:latin typeface="Calibri"/>
                <a:ea typeface="Calibri"/>
                <a:cs typeface="Times New Roman"/>
              </a:rPr>
              <a:t> are </a:t>
            </a:r>
            <a:r>
              <a:rPr lang="es-ES" sz="1600" dirty="0" err="1">
                <a:solidFill>
                  <a:schemeClr val="tx1"/>
                </a:solidFill>
                <a:latin typeface="Calibri"/>
                <a:ea typeface="Calibri"/>
                <a:cs typeface="Times New Roman"/>
              </a:rPr>
              <a:t>ecologically-minded</a:t>
            </a:r>
            <a:r>
              <a:rPr lang="es-ES" sz="1600" dirty="0">
                <a:solidFill>
                  <a:schemeClr val="tx1"/>
                </a:solidFill>
                <a:latin typeface="Calibri"/>
                <a:ea typeface="Calibri"/>
                <a:cs typeface="Times New Roman"/>
              </a:rPr>
              <a:t>,  and </a:t>
            </a:r>
            <a:r>
              <a:rPr lang="es-ES" sz="1600" dirty="0" err="1">
                <a:solidFill>
                  <a:schemeClr val="tx1"/>
                </a:solidFill>
                <a:latin typeface="Calibri"/>
                <a:ea typeface="Calibri"/>
                <a:cs typeface="Times New Roman"/>
              </a:rPr>
              <a:t>there</a:t>
            </a:r>
            <a:r>
              <a:rPr lang="es-ES" sz="1600" dirty="0">
                <a:solidFill>
                  <a:schemeClr val="tx1"/>
                </a:solidFill>
                <a:latin typeface="Calibri"/>
                <a:ea typeface="Calibri"/>
                <a:cs typeface="Times New Roman"/>
              </a:rPr>
              <a:t> are </a:t>
            </a:r>
            <a:r>
              <a:rPr lang="es-ES" sz="1600" dirty="0" err="1">
                <a:solidFill>
                  <a:schemeClr val="tx1"/>
                </a:solidFill>
                <a:latin typeface="Calibri"/>
                <a:ea typeface="Calibri"/>
                <a:cs typeface="Times New Roman"/>
              </a:rPr>
              <a:t>lots</a:t>
            </a:r>
            <a:r>
              <a:rPr lang="es-ES" sz="1600" dirty="0">
                <a:solidFill>
                  <a:schemeClr val="tx1"/>
                </a:solidFill>
                <a:latin typeface="Calibri"/>
                <a:ea typeface="Calibri"/>
                <a:cs typeface="Times New Roman"/>
              </a:rPr>
              <a:t> of </a:t>
            </a:r>
            <a:r>
              <a:rPr lang="es-ES" sz="1600" dirty="0" err="1">
                <a:solidFill>
                  <a:schemeClr val="tx1"/>
                </a:solidFill>
                <a:latin typeface="Calibri"/>
                <a:ea typeface="Calibri"/>
                <a:cs typeface="Times New Roman"/>
              </a:rPr>
              <a:t>people</a:t>
            </a:r>
            <a:r>
              <a:rPr lang="es-ES" sz="1600" dirty="0">
                <a:solidFill>
                  <a:schemeClr val="tx1"/>
                </a:solidFill>
                <a:latin typeface="Calibri"/>
                <a:ea typeface="Calibri"/>
                <a:cs typeface="Times New Roman"/>
              </a:rPr>
              <a:t> in SF </a:t>
            </a:r>
            <a:r>
              <a:rPr lang="es-ES" sz="1600" dirty="0" err="1">
                <a:solidFill>
                  <a:schemeClr val="tx1"/>
                </a:solidFill>
                <a:latin typeface="Calibri"/>
                <a:ea typeface="Calibri"/>
                <a:cs typeface="Times New Roman"/>
              </a:rPr>
              <a:t>who</a:t>
            </a:r>
            <a:r>
              <a:rPr lang="es-ES" sz="1600" dirty="0">
                <a:solidFill>
                  <a:schemeClr val="tx1"/>
                </a:solidFill>
                <a:latin typeface="Calibri"/>
                <a:ea typeface="Calibri"/>
                <a:cs typeface="Times New Roman"/>
              </a:rPr>
              <a:t> are </a:t>
            </a:r>
            <a:r>
              <a:rPr lang="es-ES" sz="1600" dirty="0" err="1">
                <a:solidFill>
                  <a:schemeClr val="tx1"/>
                </a:solidFill>
                <a:latin typeface="Calibri"/>
                <a:ea typeface="Calibri"/>
                <a:cs typeface="Times New Roman"/>
              </a:rPr>
              <a:t>vegetarians</a:t>
            </a:r>
            <a:r>
              <a:rPr lang="es-ES" sz="1600" dirty="0">
                <a:solidFill>
                  <a:schemeClr val="tx1"/>
                </a:solidFill>
                <a:latin typeface="Calibri"/>
                <a:ea typeface="Calibri"/>
                <a:cs typeface="Times New Roman"/>
              </a:rPr>
              <a:t>, and </a:t>
            </a:r>
            <a:r>
              <a:rPr lang="es-ES" sz="1600" dirty="0" err="1">
                <a:solidFill>
                  <a:schemeClr val="tx1"/>
                </a:solidFill>
                <a:latin typeface="Calibri"/>
                <a:ea typeface="Calibri"/>
                <a:cs typeface="Times New Roman"/>
              </a:rPr>
              <a:t>they</a:t>
            </a:r>
            <a:r>
              <a:rPr lang="es-ES" sz="1600" dirty="0">
                <a:solidFill>
                  <a:schemeClr val="tx1"/>
                </a:solidFill>
                <a:latin typeface="Calibri"/>
                <a:ea typeface="Calibri"/>
                <a:cs typeface="Times New Roman"/>
              </a:rPr>
              <a:t> are </a:t>
            </a:r>
            <a:r>
              <a:rPr lang="es-ES" sz="1600" dirty="0" err="1">
                <a:solidFill>
                  <a:schemeClr val="tx1"/>
                </a:solidFill>
                <a:latin typeface="Calibri"/>
                <a:ea typeface="Calibri"/>
                <a:cs typeface="Times New Roman"/>
              </a:rPr>
              <a:t>against</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eating</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animals</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This</a:t>
            </a:r>
            <a:r>
              <a:rPr lang="es-ES" sz="1600" dirty="0">
                <a:solidFill>
                  <a:schemeClr val="tx1"/>
                </a:solidFill>
                <a:latin typeface="Calibri"/>
                <a:ea typeface="Calibri"/>
                <a:cs typeface="Times New Roman"/>
              </a:rPr>
              <a:t> particular </a:t>
            </a:r>
            <a:r>
              <a:rPr lang="es-ES" sz="1600" dirty="0" err="1">
                <a:solidFill>
                  <a:schemeClr val="tx1"/>
                </a:solidFill>
                <a:latin typeface="Calibri"/>
                <a:ea typeface="Calibri"/>
                <a:cs typeface="Times New Roman"/>
              </a:rPr>
              <a:t>aspect</a:t>
            </a:r>
            <a:r>
              <a:rPr lang="es-ES" sz="1600" dirty="0">
                <a:solidFill>
                  <a:schemeClr val="tx1"/>
                </a:solidFill>
                <a:latin typeface="Calibri"/>
                <a:ea typeface="Calibri"/>
                <a:cs typeface="Times New Roman"/>
              </a:rPr>
              <a:t>, I </a:t>
            </a:r>
            <a:r>
              <a:rPr lang="es-ES" sz="1600" dirty="0" err="1">
                <a:solidFill>
                  <a:schemeClr val="tx1"/>
                </a:solidFill>
                <a:latin typeface="Calibri"/>
                <a:ea typeface="Calibri"/>
                <a:cs typeface="Times New Roman"/>
              </a:rPr>
              <a:t>also</a:t>
            </a:r>
            <a:r>
              <a:rPr lang="es-ES" sz="1600" dirty="0">
                <a:solidFill>
                  <a:schemeClr val="tx1"/>
                </a:solidFill>
                <a:latin typeface="Calibri"/>
                <a:ea typeface="Calibri"/>
                <a:cs typeface="Times New Roman"/>
              </a:rPr>
              <a:t> debate </a:t>
            </a:r>
            <a:r>
              <a:rPr lang="es-ES" sz="1600" dirty="0" err="1">
                <a:solidFill>
                  <a:schemeClr val="tx1"/>
                </a:solidFill>
                <a:latin typeface="Calibri"/>
                <a:ea typeface="Calibri"/>
                <a:cs typeface="Times New Roman"/>
              </a:rPr>
              <a:t>it</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because</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you</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can´t</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give</a:t>
            </a:r>
            <a:r>
              <a:rPr lang="es-ES" sz="1600" dirty="0">
                <a:solidFill>
                  <a:schemeClr val="tx1"/>
                </a:solidFill>
                <a:latin typeface="Calibri"/>
                <a:ea typeface="Calibri"/>
                <a:cs typeface="Times New Roman"/>
              </a:rPr>
              <a:t> a </a:t>
            </a:r>
            <a:r>
              <a:rPr lang="es-ES" sz="1600" dirty="0" err="1">
                <a:solidFill>
                  <a:schemeClr val="tx1"/>
                </a:solidFill>
                <a:latin typeface="Calibri"/>
                <a:ea typeface="Calibri"/>
                <a:cs typeface="Times New Roman"/>
              </a:rPr>
              <a:t>certain</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type</a:t>
            </a:r>
            <a:r>
              <a:rPr lang="es-ES" sz="1600" dirty="0">
                <a:solidFill>
                  <a:schemeClr val="tx1"/>
                </a:solidFill>
                <a:latin typeface="Calibri"/>
                <a:ea typeface="Calibri"/>
                <a:cs typeface="Times New Roman"/>
              </a:rPr>
              <a:t> of </a:t>
            </a:r>
            <a:r>
              <a:rPr lang="es-ES" sz="1600" dirty="0" err="1">
                <a:solidFill>
                  <a:schemeClr val="tx1"/>
                </a:solidFill>
                <a:latin typeface="Calibri"/>
                <a:ea typeface="Calibri"/>
                <a:cs typeface="Times New Roman"/>
              </a:rPr>
              <a:t>horse</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the</a:t>
            </a:r>
            <a:r>
              <a:rPr lang="es-ES" sz="1600" dirty="0">
                <a:solidFill>
                  <a:schemeClr val="tx1"/>
                </a:solidFill>
                <a:latin typeface="Calibri"/>
                <a:ea typeface="Calibri"/>
                <a:cs typeface="Times New Roman"/>
              </a:rPr>
              <a:t> status of Presidia and </a:t>
            </a:r>
            <a:r>
              <a:rPr lang="es-ES" sz="1600" dirty="0" err="1">
                <a:solidFill>
                  <a:schemeClr val="tx1"/>
                </a:solidFill>
                <a:latin typeface="Calibri"/>
                <a:ea typeface="Calibri"/>
                <a:cs typeface="Times New Roman"/>
              </a:rPr>
              <a:t>then</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kill</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it</a:t>
            </a:r>
            <a:r>
              <a:rPr lang="es-ES" sz="1600" dirty="0">
                <a:solidFill>
                  <a:schemeClr val="tx1"/>
                </a:solidFill>
                <a:latin typeface="Calibri"/>
                <a:ea typeface="Calibri"/>
                <a:cs typeface="Times New Roman"/>
              </a:rPr>
              <a:t> and </a:t>
            </a:r>
            <a:r>
              <a:rPr lang="es-ES" sz="1600" dirty="0" err="1">
                <a:solidFill>
                  <a:schemeClr val="tx1"/>
                </a:solidFill>
                <a:latin typeface="Calibri"/>
                <a:ea typeface="Calibri"/>
                <a:cs typeface="Times New Roman"/>
              </a:rPr>
              <a:t>eat</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it</a:t>
            </a:r>
            <a:r>
              <a:rPr lang="es-ES" sz="1600" dirty="0">
                <a:solidFill>
                  <a:schemeClr val="tx1"/>
                </a:solidFill>
                <a:latin typeface="Calibri"/>
                <a:ea typeface="Calibri"/>
                <a:cs typeface="Times New Roman"/>
              </a:rPr>
              <a:t>. And look </a:t>
            </a:r>
            <a:r>
              <a:rPr lang="es-ES" sz="1600" dirty="0" err="1">
                <a:solidFill>
                  <a:schemeClr val="tx1"/>
                </a:solidFill>
                <a:latin typeface="Calibri"/>
                <a:ea typeface="Calibri"/>
                <a:cs typeface="Times New Roman"/>
              </a:rPr>
              <a:t>away</a:t>
            </a:r>
            <a:r>
              <a:rPr lang="es-ES" sz="1600" dirty="0">
                <a:latin typeface="Calibri"/>
                <a:ea typeface="Calibri"/>
                <a:cs typeface="Times New Roman"/>
              </a:rPr>
              <a:t>.  </a:t>
            </a:r>
            <a:r>
              <a:rPr lang="es-ES" sz="1600" b="1" dirty="0" err="1">
                <a:solidFill>
                  <a:srgbClr val="F15922"/>
                </a:solidFill>
                <a:latin typeface="Calibri"/>
                <a:ea typeface="Calibri"/>
                <a:cs typeface="Times New Roman"/>
              </a:rPr>
              <a:t>But</a:t>
            </a:r>
            <a:r>
              <a:rPr lang="es-ES" sz="1600" b="1" dirty="0">
                <a:solidFill>
                  <a:srgbClr val="F15922"/>
                </a:solidFill>
                <a:latin typeface="Calibri"/>
                <a:ea typeface="Calibri"/>
                <a:cs typeface="Times New Roman"/>
              </a:rPr>
              <a:t> </a:t>
            </a:r>
            <a:r>
              <a:rPr lang="es-ES" sz="1600" b="1" dirty="0" err="1">
                <a:solidFill>
                  <a:srgbClr val="F15922"/>
                </a:solidFill>
                <a:latin typeface="Calibri"/>
                <a:ea typeface="Calibri"/>
                <a:cs typeface="Times New Roman"/>
              </a:rPr>
              <a:t>the</a:t>
            </a:r>
            <a:r>
              <a:rPr lang="es-ES" sz="1600" b="1" dirty="0">
                <a:solidFill>
                  <a:srgbClr val="F15922"/>
                </a:solidFill>
                <a:latin typeface="Calibri"/>
                <a:ea typeface="Calibri"/>
                <a:cs typeface="Times New Roman"/>
              </a:rPr>
              <a:t> </a:t>
            </a:r>
            <a:r>
              <a:rPr lang="es-ES" sz="1600" b="1" dirty="0" err="1">
                <a:solidFill>
                  <a:srgbClr val="F15922"/>
                </a:solidFill>
                <a:latin typeface="Calibri"/>
                <a:ea typeface="Calibri"/>
                <a:cs typeface="Times New Roman"/>
              </a:rPr>
              <a:t>good</a:t>
            </a:r>
            <a:r>
              <a:rPr lang="es-ES" sz="1600" b="1" dirty="0">
                <a:solidFill>
                  <a:srgbClr val="F15922"/>
                </a:solidFill>
                <a:latin typeface="Calibri"/>
                <a:ea typeface="Calibri"/>
                <a:cs typeface="Times New Roman"/>
              </a:rPr>
              <a:t> </a:t>
            </a:r>
            <a:r>
              <a:rPr lang="es-ES" sz="1600" b="1" dirty="0" err="1">
                <a:solidFill>
                  <a:srgbClr val="F15922"/>
                </a:solidFill>
                <a:latin typeface="Calibri"/>
                <a:ea typeface="Calibri"/>
                <a:cs typeface="Times New Roman"/>
              </a:rPr>
              <a:t>thing</a:t>
            </a:r>
            <a:r>
              <a:rPr lang="es-ES" sz="1600" b="1" dirty="0">
                <a:solidFill>
                  <a:srgbClr val="F15922"/>
                </a:solidFill>
                <a:latin typeface="Calibri"/>
                <a:ea typeface="Calibri"/>
                <a:cs typeface="Times New Roman"/>
              </a:rPr>
              <a:t> </a:t>
            </a:r>
            <a:r>
              <a:rPr lang="es-ES" sz="1600" b="1" dirty="0" err="1">
                <a:solidFill>
                  <a:srgbClr val="F15922"/>
                </a:solidFill>
                <a:latin typeface="Calibri"/>
                <a:ea typeface="Calibri"/>
                <a:cs typeface="Times New Roman"/>
              </a:rPr>
              <a:t>is</a:t>
            </a:r>
            <a:r>
              <a:rPr lang="es-ES" sz="1600" b="1" dirty="0">
                <a:solidFill>
                  <a:srgbClr val="F15922"/>
                </a:solidFill>
                <a:latin typeface="Calibri"/>
                <a:ea typeface="Calibri"/>
                <a:cs typeface="Times New Roman"/>
              </a:rPr>
              <a:t> </a:t>
            </a:r>
            <a:r>
              <a:rPr lang="es-ES" sz="1600" b="1" dirty="0" err="1">
                <a:solidFill>
                  <a:srgbClr val="F15922"/>
                </a:solidFill>
                <a:latin typeface="Calibri"/>
                <a:ea typeface="Calibri"/>
                <a:cs typeface="Times New Roman"/>
              </a:rPr>
              <a:t>we</a:t>
            </a:r>
            <a:r>
              <a:rPr lang="es-ES" sz="1600" b="1" dirty="0">
                <a:solidFill>
                  <a:srgbClr val="F15922"/>
                </a:solidFill>
                <a:latin typeface="Calibri"/>
                <a:ea typeface="Calibri"/>
                <a:cs typeface="Times New Roman"/>
              </a:rPr>
              <a:t> debate </a:t>
            </a:r>
            <a:r>
              <a:rPr lang="es-ES" sz="1600" b="1" dirty="0" err="1">
                <a:solidFill>
                  <a:srgbClr val="F15922"/>
                </a:solidFill>
                <a:latin typeface="Calibri"/>
                <a:ea typeface="Calibri"/>
                <a:cs typeface="Times New Roman"/>
              </a:rPr>
              <a:t>this</a:t>
            </a:r>
            <a:r>
              <a:rPr lang="es-ES" sz="1600" dirty="0">
                <a:latin typeface="Calibri"/>
                <a:ea typeface="Calibri"/>
                <a:cs typeface="Times New Roman"/>
              </a:rPr>
              <a:t>. </a:t>
            </a:r>
            <a:r>
              <a:rPr lang="es-ES" sz="1600" dirty="0" err="1">
                <a:solidFill>
                  <a:schemeClr val="tx1"/>
                </a:solidFill>
                <a:latin typeface="Calibri"/>
                <a:ea typeface="Calibri"/>
                <a:cs typeface="Times New Roman"/>
              </a:rPr>
              <a:t>The</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issue</a:t>
            </a:r>
            <a:r>
              <a:rPr lang="es-ES" sz="1600" dirty="0">
                <a:solidFill>
                  <a:schemeClr val="tx1"/>
                </a:solidFill>
                <a:latin typeface="Calibri"/>
                <a:ea typeface="Calibri"/>
                <a:cs typeface="Times New Roman"/>
              </a:rPr>
              <a:t> of </a:t>
            </a:r>
            <a:r>
              <a:rPr lang="es-ES" sz="1600" dirty="0" err="1">
                <a:solidFill>
                  <a:schemeClr val="tx1"/>
                </a:solidFill>
                <a:latin typeface="Calibri"/>
                <a:ea typeface="Calibri"/>
                <a:cs typeface="Times New Roman"/>
              </a:rPr>
              <a:t>the</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duck</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is</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being</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debated</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also</a:t>
            </a:r>
            <a:r>
              <a:rPr lang="es-ES" sz="1600" dirty="0">
                <a:solidFill>
                  <a:schemeClr val="tx1"/>
                </a:solidFill>
                <a:latin typeface="Calibri"/>
                <a:ea typeface="Calibri"/>
                <a:cs typeface="Times New Roman"/>
              </a:rPr>
              <a:t>. And I can </a:t>
            </a:r>
            <a:r>
              <a:rPr lang="es-ES" sz="1600" dirty="0" err="1">
                <a:solidFill>
                  <a:schemeClr val="tx1"/>
                </a:solidFill>
                <a:latin typeface="Calibri"/>
                <a:ea typeface="Calibri"/>
                <a:cs typeface="Times New Roman"/>
              </a:rPr>
              <a:t>express</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my</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opinions</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freely</a:t>
            </a:r>
            <a:r>
              <a:rPr lang="es-ES" sz="1600" dirty="0">
                <a:solidFill>
                  <a:schemeClr val="tx1"/>
                </a:solidFill>
                <a:latin typeface="Calibri"/>
                <a:ea typeface="Calibri"/>
                <a:cs typeface="Times New Roman"/>
              </a:rPr>
              <a:t> and </a:t>
            </a:r>
            <a:r>
              <a:rPr lang="es-ES" sz="1600" dirty="0" err="1">
                <a:solidFill>
                  <a:schemeClr val="tx1"/>
                </a:solidFill>
                <a:latin typeface="Calibri"/>
                <a:ea typeface="Calibri"/>
                <a:cs typeface="Times New Roman"/>
              </a:rPr>
              <a:t>if</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tomorrow</a:t>
            </a:r>
            <a:r>
              <a:rPr lang="es-ES" sz="1600" dirty="0">
                <a:solidFill>
                  <a:schemeClr val="tx1"/>
                </a:solidFill>
                <a:latin typeface="Calibri"/>
                <a:ea typeface="Calibri"/>
                <a:cs typeface="Times New Roman"/>
              </a:rPr>
              <a:t> SF </a:t>
            </a:r>
            <a:r>
              <a:rPr lang="es-ES" sz="1600" dirty="0" err="1">
                <a:solidFill>
                  <a:schemeClr val="tx1"/>
                </a:solidFill>
                <a:latin typeface="Calibri"/>
                <a:ea typeface="Calibri"/>
                <a:cs typeface="Times New Roman"/>
              </a:rPr>
              <a:t>says</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they</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don´t</a:t>
            </a:r>
            <a:r>
              <a:rPr lang="es-ES" sz="1600" dirty="0">
                <a:solidFill>
                  <a:schemeClr val="tx1"/>
                </a:solidFill>
                <a:latin typeface="Calibri"/>
                <a:ea typeface="Calibri"/>
                <a:cs typeface="Times New Roman"/>
              </a:rPr>
              <a:t> endorse </a:t>
            </a:r>
            <a:r>
              <a:rPr lang="es-ES" sz="1600" dirty="0" err="1">
                <a:solidFill>
                  <a:schemeClr val="tx1"/>
                </a:solidFill>
                <a:latin typeface="Calibri"/>
                <a:ea typeface="Calibri"/>
                <a:cs typeface="Times New Roman"/>
              </a:rPr>
              <a:t>the</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duck</a:t>
            </a:r>
            <a:r>
              <a:rPr lang="es-ES" sz="1600" dirty="0">
                <a:solidFill>
                  <a:schemeClr val="tx1"/>
                </a:solidFill>
                <a:latin typeface="Calibri"/>
                <a:ea typeface="Calibri"/>
                <a:cs typeface="Times New Roman"/>
              </a:rPr>
              <a:t> as a km0 </a:t>
            </a:r>
            <a:r>
              <a:rPr lang="es-ES" sz="1600" dirty="0" err="1">
                <a:solidFill>
                  <a:schemeClr val="tx1"/>
                </a:solidFill>
                <a:latin typeface="Calibri"/>
                <a:ea typeface="Calibri"/>
                <a:cs typeface="Times New Roman"/>
              </a:rPr>
              <a:t>product</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that´s</a:t>
            </a:r>
            <a:r>
              <a:rPr lang="es-ES" sz="1600" dirty="0">
                <a:solidFill>
                  <a:schemeClr val="tx1"/>
                </a:solidFill>
                <a:latin typeface="Calibri"/>
                <a:ea typeface="Calibri"/>
                <a:cs typeface="Times New Roman"/>
              </a:rPr>
              <a:t> fine, </a:t>
            </a:r>
            <a:r>
              <a:rPr lang="es-ES" sz="1600" dirty="0" err="1">
                <a:solidFill>
                  <a:schemeClr val="tx1"/>
                </a:solidFill>
                <a:latin typeface="Calibri"/>
                <a:ea typeface="Calibri"/>
                <a:cs typeface="Times New Roman"/>
              </a:rPr>
              <a:t>but</a:t>
            </a:r>
            <a:r>
              <a:rPr lang="es-ES" sz="1600" dirty="0">
                <a:solidFill>
                  <a:schemeClr val="tx1"/>
                </a:solidFill>
                <a:latin typeface="Calibri"/>
                <a:ea typeface="Calibri"/>
                <a:cs typeface="Times New Roman"/>
              </a:rPr>
              <a:t> I </a:t>
            </a:r>
            <a:r>
              <a:rPr lang="es-ES" sz="1600" dirty="0" err="1">
                <a:solidFill>
                  <a:schemeClr val="tx1"/>
                </a:solidFill>
                <a:latin typeface="Calibri"/>
                <a:ea typeface="Calibri"/>
                <a:cs typeface="Times New Roman"/>
              </a:rPr>
              <a:t>will</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still</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eat</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it</a:t>
            </a:r>
            <a:r>
              <a:rPr lang="es-ES" sz="1600" dirty="0">
                <a:solidFill>
                  <a:schemeClr val="tx1"/>
                </a:solidFill>
                <a:latin typeface="Calibri"/>
                <a:ea typeface="Calibri"/>
                <a:cs typeface="Times New Roman"/>
              </a:rPr>
              <a:t>. And </a:t>
            </a:r>
            <a:r>
              <a:rPr lang="es-ES" sz="1600" dirty="0" err="1">
                <a:solidFill>
                  <a:schemeClr val="tx1"/>
                </a:solidFill>
                <a:latin typeface="Calibri"/>
                <a:ea typeface="Calibri"/>
                <a:cs typeface="Times New Roman"/>
              </a:rPr>
              <a:t>if</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tomorrow</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they</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say</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you</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cannot</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have</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it</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then</a:t>
            </a:r>
            <a:r>
              <a:rPr lang="es-ES" sz="1600" dirty="0">
                <a:solidFill>
                  <a:schemeClr val="tx1"/>
                </a:solidFill>
                <a:latin typeface="Calibri"/>
                <a:ea typeface="Calibri"/>
                <a:cs typeface="Times New Roman"/>
              </a:rPr>
              <a:t> I </a:t>
            </a:r>
            <a:r>
              <a:rPr lang="es-ES" sz="1600" dirty="0" err="1">
                <a:solidFill>
                  <a:schemeClr val="tx1"/>
                </a:solidFill>
                <a:latin typeface="Calibri"/>
                <a:ea typeface="Calibri"/>
                <a:cs typeface="Times New Roman"/>
              </a:rPr>
              <a:t>would</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still</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keep</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my</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buying</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philosophy</a:t>
            </a:r>
            <a:r>
              <a:rPr lang="es-ES" sz="1600" dirty="0">
                <a:solidFill>
                  <a:schemeClr val="tx1"/>
                </a:solidFill>
                <a:latin typeface="Calibri"/>
                <a:ea typeface="Calibri"/>
                <a:cs typeface="Times New Roman"/>
              </a:rPr>
              <a:t> and I </a:t>
            </a:r>
            <a:r>
              <a:rPr lang="es-ES" sz="1600" dirty="0" err="1">
                <a:solidFill>
                  <a:schemeClr val="tx1"/>
                </a:solidFill>
                <a:latin typeface="Calibri"/>
                <a:ea typeface="Calibri"/>
                <a:cs typeface="Times New Roman"/>
              </a:rPr>
              <a:t>would</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get</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out</a:t>
            </a:r>
            <a:r>
              <a:rPr lang="es-ES" sz="1600" dirty="0">
                <a:solidFill>
                  <a:schemeClr val="tx1"/>
                </a:solidFill>
                <a:latin typeface="Calibri"/>
                <a:ea typeface="Calibri"/>
                <a:cs typeface="Times New Roman"/>
              </a:rPr>
              <a:t> of </a:t>
            </a:r>
            <a:r>
              <a:rPr lang="es-ES" sz="1600" dirty="0" err="1">
                <a:solidFill>
                  <a:schemeClr val="tx1"/>
                </a:solidFill>
                <a:latin typeface="Calibri"/>
                <a:ea typeface="Calibri"/>
                <a:cs typeface="Times New Roman"/>
              </a:rPr>
              <a:t>the</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group</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But</a:t>
            </a:r>
            <a:r>
              <a:rPr lang="es-ES" sz="1600" dirty="0">
                <a:solidFill>
                  <a:schemeClr val="tx1"/>
                </a:solidFill>
                <a:latin typeface="Calibri"/>
                <a:ea typeface="Calibri"/>
                <a:cs typeface="Times New Roman"/>
              </a:rPr>
              <a:t> I </a:t>
            </a:r>
            <a:r>
              <a:rPr lang="es-ES" sz="1600" dirty="0" err="1">
                <a:solidFill>
                  <a:schemeClr val="tx1"/>
                </a:solidFill>
                <a:latin typeface="Calibri"/>
                <a:ea typeface="Calibri"/>
                <a:cs typeface="Times New Roman"/>
              </a:rPr>
              <a:t>don´t</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think</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this</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will</a:t>
            </a:r>
            <a:r>
              <a:rPr lang="es-ES" sz="1600" dirty="0">
                <a:solidFill>
                  <a:schemeClr val="tx1"/>
                </a:solidFill>
                <a:latin typeface="Calibri"/>
                <a:ea typeface="Calibri"/>
                <a:cs typeface="Times New Roman"/>
              </a:rPr>
              <a:t> be </a:t>
            </a:r>
            <a:r>
              <a:rPr lang="es-ES" sz="1600" dirty="0" err="1">
                <a:solidFill>
                  <a:schemeClr val="tx1"/>
                </a:solidFill>
                <a:latin typeface="Calibri"/>
                <a:ea typeface="Calibri"/>
                <a:cs typeface="Times New Roman"/>
              </a:rPr>
              <a:t>the</a:t>
            </a:r>
            <a:r>
              <a:rPr lang="es-ES" sz="1600" dirty="0">
                <a:solidFill>
                  <a:schemeClr val="tx1"/>
                </a:solidFill>
                <a:latin typeface="Calibri"/>
                <a:ea typeface="Calibri"/>
                <a:cs typeface="Times New Roman"/>
              </a:rPr>
              <a:t> case, </a:t>
            </a:r>
            <a:r>
              <a:rPr lang="es-ES" sz="1600" dirty="0" err="1">
                <a:solidFill>
                  <a:schemeClr val="tx1"/>
                </a:solidFill>
                <a:latin typeface="Calibri"/>
                <a:ea typeface="Calibri"/>
                <a:cs typeface="Times New Roman"/>
              </a:rPr>
              <a:t>because</a:t>
            </a:r>
            <a:r>
              <a:rPr lang="es-ES" sz="1600" dirty="0">
                <a:solidFill>
                  <a:schemeClr val="tx1"/>
                </a:solidFill>
                <a:latin typeface="Calibri"/>
                <a:ea typeface="Calibri"/>
                <a:cs typeface="Times New Roman"/>
              </a:rPr>
              <a:t> </a:t>
            </a:r>
            <a:r>
              <a:rPr lang="es-ES" sz="1600" dirty="0" err="1">
                <a:solidFill>
                  <a:schemeClr val="tx1"/>
                </a:solidFill>
                <a:latin typeface="Calibri"/>
                <a:ea typeface="Calibri"/>
                <a:cs typeface="Times New Roman"/>
              </a:rPr>
              <a:t>these</a:t>
            </a:r>
            <a:r>
              <a:rPr lang="es-ES" sz="1600" dirty="0">
                <a:solidFill>
                  <a:schemeClr val="tx1"/>
                </a:solidFill>
                <a:latin typeface="Calibri"/>
                <a:ea typeface="Calibri"/>
                <a:cs typeface="Times New Roman"/>
              </a:rPr>
              <a:t> are </a:t>
            </a:r>
            <a:r>
              <a:rPr lang="es-ES" sz="1600" dirty="0" err="1">
                <a:solidFill>
                  <a:schemeClr val="tx1"/>
                </a:solidFill>
                <a:latin typeface="Calibri"/>
                <a:ea typeface="Calibri"/>
                <a:cs typeface="Times New Roman"/>
              </a:rPr>
              <a:t>nuances</a:t>
            </a:r>
            <a:r>
              <a:rPr lang="es-ES" sz="1600" dirty="0">
                <a:solidFill>
                  <a:schemeClr val="tx1"/>
                </a:solidFill>
                <a:latin typeface="Calibri"/>
                <a:ea typeface="Calibri"/>
                <a:cs typeface="Times New Roman"/>
              </a:rPr>
              <a:t>. In general,</a:t>
            </a:r>
            <a:r>
              <a:rPr lang="es-ES" sz="1600" dirty="0">
                <a:latin typeface="Calibri"/>
                <a:ea typeface="Calibri"/>
                <a:cs typeface="Times New Roman"/>
              </a:rPr>
              <a:t> </a:t>
            </a:r>
            <a:r>
              <a:rPr lang="es-ES" sz="1600" b="1" dirty="0" err="1">
                <a:solidFill>
                  <a:srgbClr val="F15922"/>
                </a:solidFill>
                <a:latin typeface="Calibri"/>
                <a:ea typeface="Calibri"/>
                <a:cs typeface="Times New Roman"/>
              </a:rPr>
              <a:t>we</a:t>
            </a:r>
            <a:r>
              <a:rPr lang="es-ES" sz="1600" b="1" dirty="0">
                <a:solidFill>
                  <a:srgbClr val="F15922"/>
                </a:solidFill>
                <a:latin typeface="Calibri"/>
                <a:ea typeface="Calibri"/>
                <a:cs typeface="Times New Roman"/>
              </a:rPr>
              <a:t> </a:t>
            </a:r>
            <a:r>
              <a:rPr lang="es-ES" sz="1600" b="1" dirty="0" err="1">
                <a:solidFill>
                  <a:srgbClr val="F15922"/>
                </a:solidFill>
                <a:latin typeface="Calibri"/>
                <a:ea typeface="Calibri"/>
                <a:cs typeface="Times New Roman"/>
              </a:rPr>
              <a:t>reach</a:t>
            </a:r>
            <a:r>
              <a:rPr lang="es-ES" sz="1600" b="1" dirty="0">
                <a:solidFill>
                  <a:srgbClr val="F15922"/>
                </a:solidFill>
                <a:latin typeface="Calibri"/>
                <a:ea typeface="Calibri"/>
                <a:cs typeface="Times New Roman"/>
              </a:rPr>
              <a:t> </a:t>
            </a:r>
            <a:r>
              <a:rPr lang="es-ES" sz="1600" b="1" dirty="0" err="1">
                <a:solidFill>
                  <a:srgbClr val="F15922"/>
                </a:solidFill>
                <a:latin typeface="Calibri"/>
                <a:ea typeface="Calibri"/>
                <a:cs typeface="Times New Roman"/>
              </a:rPr>
              <a:t>agreements</a:t>
            </a:r>
            <a:r>
              <a:rPr lang="es-ES" sz="1600" b="1" dirty="0">
                <a:solidFill>
                  <a:srgbClr val="F15922"/>
                </a:solidFill>
                <a:latin typeface="Calibri"/>
                <a:ea typeface="Calibri"/>
                <a:cs typeface="Times New Roman"/>
              </a:rPr>
              <a:t> </a:t>
            </a:r>
            <a:r>
              <a:rPr lang="es-ES" sz="1600" b="1" dirty="0" err="1">
                <a:solidFill>
                  <a:srgbClr val="F15922"/>
                </a:solidFill>
                <a:latin typeface="Calibri"/>
                <a:ea typeface="Calibri"/>
                <a:cs typeface="Times New Roman"/>
              </a:rPr>
              <a:t>about</a:t>
            </a:r>
            <a:r>
              <a:rPr lang="es-ES" sz="1600" b="1" dirty="0">
                <a:solidFill>
                  <a:srgbClr val="F15922"/>
                </a:solidFill>
                <a:latin typeface="Calibri"/>
                <a:ea typeface="Calibri"/>
                <a:cs typeface="Times New Roman"/>
              </a:rPr>
              <a:t> </a:t>
            </a:r>
            <a:r>
              <a:rPr lang="es-ES" sz="1600" b="1" dirty="0" err="1">
                <a:solidFill>
                  <a:srgbClr val="F15922"/>
                </a:solidFill>
                <a:latin typeface="Calibri"/>
                <a:ea typeface="Calibri"/>
                <a:cs typeface="Times New Roman"/>
              </a:rPr>
              <a:t>most</a:t>
            </a:r>
            <a:r>
              <a:rPr lang="es-ES" sz="1600" b="1" dirty="0">
                <a:solidFill>
                  <a:srgbClr val="F15922"/>
                </a:solidFill>
                <a:latin typeface="Calibri"/>
                <a:ea typeface="Calibri"/>
                <a:cs typeface="Times New Roman"/>
              </a:rPr>
              <a:t> </a:t>
            </a:r>
            <a:r>
              <a:rPr lang="es-ES" sz="1600" b="1" dirty="0" err="1">
                <a:solidFill>
                  <a:srgbClr val="F15922"/>
                </a:solidFill>
                <a:latin typeface="Calibri"/>
                <a:ea typeface="Calibri"/>
                <a:cs typeface="Times New Roman"/>
              </a:rPr>
              <a:t>things</a:t>
            </a:r>
            <a:r>
              <a:rPr lang="es-ES" sz="1600" b="1" dirty="0">
                <a:solidFill>
                  <a:srgbClr val="F15922"/>
                </a:solidFill>
                <a:latin typeface="Calibri"/>
                <a:ea typeface="Calibri"/>
                <a:cs typeface="Times New Roman"/>
              </a:rPr>
              <a:t> and </a:t>
            </a:r>
            <a:r>
              <a:rPr lang="es-ES" sz="1600" b="1" dirty="0" err="1">
                <a:solidFill>
                  <a:srgbClr val="F15922"/>
                </a:solidFill>
                <a:latin typeface="Calibri"/>
                <a:ea typeface="Calibri"/>
                <a:cs typeface="Times New Roman"/>
              </a:rPr>
              <a:t>we</a:t>
            </a:r>
            <a:r>
              <a:rPr lang="es-ES" sz="1600" b="1" dirty="0">
                <a:solidFill>
                  <a:srgbClr val="F15922"/>
                </a:solidFill>
                <a:latin typeface="Calibri"/>
                <a:ea typeface="Calibri"/>
                <a:cs typeface="Times New Roman"/>
              </a:rPr>
              <a:t> are </a:t>
            </a:r>
            <a:r>
              <a:rPr lang="es-ES" sz="1600" b="1" dirty="0" err="1">
                <a:solidFill>
                  <a:srgbClr val="F15922"/>
                </a:solidFill>
                <a:latin typeface="Calibri"/>
                <a:ea typeface="Calibri"/>
                <a:cs typeface="Times New Roman"/>
              </a:rPr>
              <a:t>not</a:t>
            </a:r>
            <a:r>
              <a:rPr lang="es-ES" sz="1600" b="1" dirty="0">
                <a:solidFill>
                  <a:srgbClr val="F15922"/>
                </a:solidFill>
                <a:latin typeface="Calibri"/>
                <a:ea typeface="Calibri"/>
                <a:cs typeface="Times New Roman"/>
              </a:rPr>
              <a:t> radical</a:t>
            </a:r>
            <a:r>
              <a:rPr lang="es-ES" sz="1500" dirty="0">
                <a:solidFill>
                  <a:schemeClr val="tx1"/>
                </a:solidFill>
                <a:latin typeface="Calibri"/>
                <a:ea typeface="Calibri"/>
                <a:cs typeface="Times New Roman"/>
              </a:rPr>
              <a:t>.” (SFAV_02)</a:t>
            </a:r>
          </a:p>
          <a:p>
            <a:pPr marL="449580" algn="just">
              <a:lnSpc>
                <a:spcPct val="115000"/>
              </a:lnSpc>
              <a:spcAft>
                <a:spcPts val="1000"/>
              </a:spcAft>
            </a:pPr>
            <a:endParaRPr lang="es-ES" sz="1600" b="1" dirty="0">
              <a:solidFill>
                <a:srgbClr val="F15922"/>
              </a:solidFill>
            </a:endParaRPr>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4143145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2409" y="394041"/>
            <a:ext cx="8263145" cy="518204"/>
          </a:xfrm>
        </p:spPr>
        <p:txBody>
          <a:bodyPr/>
          <a:lstStyle/>
          <a:p>
            <a:r>
              <a:rPr lang="es-ES" b="0" dirty="0" err="1"/>
              <a:t>Need</a:t>
            </a:r>
            <a:r>
              <a:rPr lang="es-ES" b="0" dirty="0"/>
              <a:t> </a:t>
            </a:r>
            <a:r>
              <a:rPr lang="es-ES" b="0" dirty="0" err="1"/>
              <a:t>for</a:t>
            </a:r>
            <a:r>
              <a:rPr lang="es-ES" b="0" dirty="0"/>
              <a:t> </a:t>
            </a:r>
            <a:r>
              <a:rPr lang="es-ES" b="0" dirty="0" err="1"/>
              <a:t>autonomy</a:t>
            </a:r>
            <a:endParaRPr lang="es-ES" b="0" dirty="0"/>
          </a:p>
        </p:txBody>
      </p:sp>
      <p:sp>
        <p:nvSpPr>
          <p:cNvPr id="3" name="2 Marcador de texto"/>
          <p:cNvSpPr>
            <a:spLocks noGrp="1"/>
          </p:cNvSpPr>
          <p:nvPr>
            <p:ph type="body" idx="1"/>
          </p:nvPr>
        </p:nvSpPr>
        <p:spPr/>
        <p:txBody>
          <a:bodyPr/>
          <a:lstStyle/>
          <a:p>
            <a:pPr lvl="0"/>
            <a:r>
              <a:rPr lang="es-ES" b="1" i="1" dirty="0" err="1">
                <a:solidFill>
                  <a:prstClr val="black"/>
                </a:solidFill>
              </a:rPr>
              <a:t>Freedom</a:t>
            </a:r>
            <a:r>
              <a:rPr lang="es-ES" b="1" i="1" dirty="0">
                <a:solidFill>
                  <a:prstClr val="black"/>
                </a:solidFill>
              </a:rPr>
              <a:t> to </a:t>
            </a:r>
            <a:r>
              <a:rPr lang="es-ES" b="1" i="1" dirty="0" err="1">
                <a:solidFill>
                  <a:prstClr val="black"/>
                </a:solidFill>
              </a:rPr>
              <a:t>establish</a:t>
            </a:r>
            <a:r>
              <a:rPr lang="es-ES" b="1" i="1" dirty="0">
                <a:solidFill>
                  <a:prstClr val="black"/>
                </a:solidFill>
              </a:rPr>
              <a:t> </a:t>
            </a:r>
            <a:r>
              <a:rPr lang="es-ES" b="1" i="1" dirty="0" err="1">
                <a:solidFill>
                  <a:prstClr val="black"/>
                </a:solidFill>
              </a:rPr>
              <a:t>own</a:t>
            </a:r>
            <a:r>
              <a:rPr lang="es-ES" b="1" i="1" dirty="0">
                <a:solidFill>
                  <a:prstClr val="black"/>
                </a:solidFill>
              </a:rPr>
              <a:t> rules</a:t>
            </a:r>
          </a:p>
          <a:p>
            <a:endParaRPr lang="en-US" sz="2000" dirty="0">
              <a:latin typeface="Calibri"/>
              <a:ea typeface="Calibri"/>
              <a:cs typeface="Times New Roman"/>
            </a:endParaRPr>
          </a:p>
          <a:p>
            <a:pPr algn="just"/>
            <a:r>
              <a:rPr lang="en-US" sz="2800" dirty="0">
                <a:latin typeface="Calibri"/>
                <a:ea typeface="Calibri"/>
                <a:cs typeface="Times New Roman"/>
              </a:rPr>
              <a:t>“The third element is the establishment of rules, </a:t>
            </a:r>
            <a:r>
              <a:rPr lang="en-US" sz="2800" dirty="0">
                <a:solidFill>
                  <a:srgbClr val="F15922"/>
                </a:solidFill>
                <a:latin typeface="Calibri"/>
                <a:ea typeface="Calibri"/>
                <a:cs typeface="Times New Roman"/>
              </a:rPr>
              <a:t>rules that producers themselves set, who decide how a product needs to be</a:t>
            </a:r>
            <a:r>
              <a:rPr lang="en-US" sz="2800" dirty="0">
                <a:latin typeface="Calibri"/>
                <a:ea typeface="Calibri"/>
                <a:cs typeface="Times New Roman"/>
              </a:rPr>
              <a:t>. We do not sell anything, we just help communicate it and it is very different to say we are ten producers who do things like their grandparents and another having the slow food network behind you which is well-known and gives you power” (SFAV_01)</a:t>
            </a:r>
            <a:endParaRPr lang="es-ES" sz="2800"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679662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err="1"/>
              <a:t>Need</a:t>
            </a:r>
            <a:r>
              <a:rPr lang="es-ES" b="0" dirty="0"/>
              <a:t> </a:t>
            </a:r>
            <a:r>
              <a:rPr lang="es-ES" b="0" dirty="0" err="1"/>
              <a:t>for</a:t>
            </a:r>
            <a:r>
              <a:rPr lang="es-ES" b="0" dirty="0"/>
              <a:t> </a:t>
            </a:r>
            <a:r>
              <a:rPr lang="es-ES" b="0" dirty="0" err="1"/>
              <a:t>autonomy</a:t>
            </a:r>
            <a:endParaRPr lang="es-ES" b="0" dirty="0"/>
          </a:p>
        </p:txBody>
      </p:sp>
      <p:sp>
        <p:nvSpPr>
          <p:cNvPr id="3" name="2 Marcador de texto"/>
          <p:cNvSpPr>
            <a:spLocks noGrp="1"/>
          </p:cNvSpPr>
          <p:nvPr>
            <p:ph type="body" idx="1"/>
          </p:nvPr>
        </p:nvSpPr>
        <p:spPr>
          <a:xfrm>
            <a:off x="284481" y="1513841"/>
            <a:ext cx="8401074" cy="4582160"/>
          </a:xfrm>
        </p:spPr>
        <p:txBody>
          <a:bodyPr>
            <a:normAutofit fontScale="92500"/>
          </a:bodyPr>
          <a:lstStyle/>
          <a:p>
            <a:pPr lvl="0"/>
            <a:r>
              <a:rPr lang="es-ES" b="1" i="1" dirty="0" err="1">
                <a:solidFill>
                  <a:prstClr val="black"/>
                </a:solidFill>
              </a:rPr>
              <a:t>Creating</a:t>
            </a:r>
            <a:r>
              <a:rPr lang="es-ES" b="1" i="1" dirty="0">
                <a:solidFill>
                  <a:prstClr val="black"/>
                </a:solidFill>
              </a:rPr>
              <a:t> a </a:t>
            </a:r>
            <a:r>
              <a:rPr lang="es-ES" b="1" i="1" dirty="0" err="1">
                <a:solidFill>
                  <a:prstClr val="black"/>
                </a:solidFill>
              </a:rPr>
              <a:t>practical</a:t>
            </a:r>
            <a:r>
              <a:rPr lang="es-ES" b="1" i="1" dirty="0">
                <a:solidFill>
                  <a:prstClr val="black"/>
                </a:solidFill>
              </a:rPr>
              <a:t> </a:t>
            </a:r>
            <a:r>
              <a:rPr lang="es-ES" b="1" i="1" dirty="0" err="1">
                <a:solidFill>
                  <a:prstClr val="black"/>
                </a:solidFill>
              </a:rPr>
              <a:t>context</a:t>
            </a:r>
            <a:r>
              <a:rPr lang="es-ES" b="1" i="1" dirty="0">
                <a:solidFill>
                  <a:prstClr val="black"/>
                </a:solidFill>
              </a:rPr>
              <a:t> in </a:t>
            </a:r>
            <a:r>
              <a:rPr lang="es-ES" b="1" i="1" dirty="0" err="1">
                <a:solidFill>
                  <a:prstClr val="black"/>
                </a:solidFill>
              </a:rPr>
              <a:t>which</a:t>
            </a:r>
            <a:r>
              <a:rPr lang="es-ES" b="1" i="1" dirty="0">
                <a:solidFill>
                  <a:prstClr val="black"/>
                </a:solidFill>
              </a:rPr>
              <a:t> </a:t>
            </a:r>
            <a:r>
              <a:rPr lang="es-ES" b="1" i="1" dirty="0" err="1">
                <a:solidFill>
                  <a:prstClr val="black"/>
                </a:solidFill>
              </a:rPr>
              <a:t>satisfying</a:t>
            </a:r>
            <a:r>
              <a:rPr lang="es-ES" b="1" i="1" dirty="0">
                <a:solidFill>
                  <a:prstClr val="black"/>
                </a:solidFill>
              </a:rPr>
              <a:t> </a:t>
            </a:r>
            <a:r>
              <a:rPr lang="es-ES" b="1" i="1" dirty="0" err="1">
                <a:solidFill>
                  <a:prstClr val="black"/>
                </a:solidFill>
              </a:rPr>
              <a:t>the</a:t>
            </a:r>
            <a:r>
              <a:rPr lang="es-ES" b="1" i="1" dirty="0">
                <a:solidFill>
                  <a:prstClr val="black"/>
                </a:solidFill>
              </a:rPr>
              <a:t> </a:t>
            </a:r>
            <a:r>
              <a:rPr lang="es-ES" b="1" i="1" dirty="0" err="1">
                <a:solidFill>
                  <a:prstClr val="black"/>
                </a:solidFill>
              </a:rPr>
              <a:t>need</a:t>
            </a:r>
            <a:r>
              <a:rPr lang="es-ES" b="1" i="1" dirty="0">
                <a:solidFill>
                  <a:prstClr val="black"/>
                </a:solidFill>
              </a:rPr>
              <a:t> </a:t>
            </a:r>
            <a:r>
              <a:rPr lang="es-ES" b="1" i="1" dirty="0" err="1">
                <a:solidFill>
                  <a:prstClr val="black"/>
                </a:solidFill>
              </a:rPr>
              <a:t>for</a:t>
            </a:r>
            <a:r>
              <a:rPr lang="es-ES" b="1" i="1" dirty="0">
                <a:solidFill>
                  <a:prstClr val="black"/>
                </a:solidFill>
              </a:rPr>
              <a:t> </a:t>
            </a:r>
            <a:r>
              <a:rPr lang="es-ES" b="1" i="1" dirty="0" err="1">
                <a:solidFill>
                  <a:prstClr val="black"/>
                </a:solidFill>
              </a:rPr>
              <a:t>autonomy</a:t>
            </a:r>
            <a:r>
              <a:rPr lang="es-ES" b="1" i="1" dirty="0">
                <a:solidFill>
                  <a:prstClr val="black"/>
                </a:solidFill>
              </a:rPr>
              <a:t> </a:t>
            </a:r>
            <a:r>
              <a:rPr lang="es-ES" b="1" i="1" dirty="0" err="1">
                <a:solidFill>
                  <a:prstClr val="black"/>
                </a:solidFill>
              </a:rPr>
              <a:t>is</a:t>
            </a:r>
            <a:r>
              <a:rPr lang="es-ES" b="1" i="1" dirty="0">
                <a:solidFill>
                  <a:prstClr val="black"/>
                </a:solidFill>
              </a:rPr>
              <a:t> </a:t>
            </a:r>
            <a:r>
              <a:rPr lang="es-ES" b="1" i="1" dirty="0" err="1">
                <a:solidFill>
                  <a:prstClr val="black"/>
                </a:solidFill>
              </a:rPr>
              <a:t>possible</a:t>
            </a:r>
            <a:r>
              <a:rPr lang="es-ES" b="1" i="1" dirty="0">
                <a:solidFill>
                  <a:prstClr val="black"/>
                </a:solidFill>
              </a:rPr>
              <a:t> – </a:t>
            </a:r>
            <a:r>
              <a:rPr lang="es-ES" b="1" i="1" dirty="0" err="1">
                <a:solidFill>
                  <a:prstClr val="black"/>
                </a:solidFill>
              </a:rPr>
              <a:t>members</a:t>
            </a:r>
            <a:r>
              <a:rPr lang="es-ES" b="1" i="1" dirty="0">
                <a:solidFill>
                  <a:prstClr val="black"/>
                </a:solidFill>
              </a:rPr>
              <a:t> and </a:t>
            </a:r>
            <a:r>
              <a:rPr lang="es-ES" b="1" i="1" dirty="0" err="1">
                <a:solidFill>
                  <a:prstClr val="black"/>
                </a:solidFill>
              </a:rPr>
              <a:t>wider</a:t>
            </a:r>
            <a:r>
              <a:rPr lang="es-ES" b="1" i="1" dirty="0">
                <a:solidFill>
                  <a:prstClr val="black"/>
                </a:solidFill>
              </a:rPr>
              <a:t> </a:t>
            </a:r>
            <a:r>
              <a:rPr lang="es-ES" b="1" i="1" dirty="0" err="1">
                <a:solidFill>
                  <a:prstClr val="black"/>
                </a:solidFill>
              </a:rPr>
              <a:t>community</a:t>
            </a:r>
            <a:r>
              <a:rPr lang="es-ES" b="1" i="1" dirty="0">
                <a:solidFill>
                  <a:prstClr val="black"/>
                </a:solidFill>
              </a:rPr>
              <a:t>. </a:t>
            </a:r>
          </a:p>
          <a:p>
            <a:pPr marL="450215" algn="just">
              <a:lnSpc>
                <a:spcPct val="103000"/>
              </a:lnSpc>
              <a:spcAft>
                <a:spcPts val="0"/>
              </a:spcAft>
            </a:pPr>
            <a:endParaRPr lang="en-GB" sz="2000" kern="150" dirty="0">
              <a:solidFill>
                <a:srgbClr val="404040"/>
              </a:solidFill>
              <a:latin typeface="Calibri"/>
              <a:ea typeface="DejaVu Sans"/>
              <a:cs typeface="FreeSans"/>
            </a:endParaRPr>
          </a:p>
          <a:p>
            <a:pPr marL="450215" algn="just">
              <a:lnSpc>
                <a:spcPct val="103000"/>
              </a:lnSpc>
              <a:spcAft>
                <a:spcPts val="0"/>
              </a:spcAft>
            </a:pPr>
            <a:r>
              <a:rPr lang="en-GB" sz="2200" kern="150" dirty="0">
                <a:latin typeface="Calibri" panose="020F0502020204030204" pitchFamily="34" charset="0"/>
                <a:ea typeface="DejaVu Sans"/>
                <a:cs typeface="FreeSans"/>
              </a:rPr>
              <a:t>“Of course, it is clearly purposeful. We propose a different economic circuit. Logically, in order to define what is alternative or different, you need to have a position on what you want to change. Therefore, there is an element of opposition to the mainstream, which in our case is the liberal way of understanding the financial system. Certainly, our aspiration, the utopian element that FIARE aims at is the transformation of the financial system as a whole, but our starting point is not that. Transforming the financial system requires many actors and not just one economic alternative. </a:t>
            </a:r>
            <a:r>
              <a:rPr lang="en-GB" sz="2200" b="1" kern="150" dirty="0">
                <a:solidFill>
                  <a:srgbClr val="F15922"/>
                </a:solidFill>
                <a:latin typeface="Calibri" panose="020F0502020204030204" pitchFamily="34" charset="0"/>
                <a:ea typeface="DejaVu Sans"/>
                <a:cs typeface="FreeSans"/>
              </a:rPr>
              <a:t>What concerns and occupies us is the creation of an alternative economic circuit” </a:t>
            </a:r>
            <a:r>
              <a:rPr lang="en-GB" sz="2200" kern="150" dirty="0">
                <a:solidFill>
                  <a:srgbClr val="404040"/>
                </a:solidFill>
                <a:latin typeface="Calibri" panose="020F0502020204030204" pitchFamily="34" charset="0"/>
                <a:ea typeface="DejaVu Sans"/>
                <a:cs typeface="FreeSans"/>
              </a:rPr>
              <a:t>(FIARE_07).</a:t>
            </a:r>
            <a:endParaRPr lang="es-ES" sz="2200" kern="150" dirty="0">
              <a:latin typeface="Calibri" panose="020F0502020204030204" pitchFamily="34" charset="0"/>
              <a:ea typeface="DejaVu Sans"/>
              <a:cs typeface="FreeSans"/>
            </a:endParaRP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4076868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err="1"/>
              <a:t>Need</a:t>
            </a:r>
            <a:r>
              <a:rPr lang="es-ES" b="0" dirty="0"/>
              <a:t> </a:t>
            </a:r>
            <a:r>
              <a:rPr lang="es-ES" b="0" dirty="0" err="1"/>
              <a:t>for</a:t>
            </a:r>
            <a:r>
              <a:rPr lang="es-ES" b="0" dirty="0"/>
              <a:t> </a:t>
            </a:r>
            <a:r>
              <a:rPr lang="es-ES" b="0" dirty="0" err="1"/>
              <a:t>autonomy</a:t>
            </a:r>
            <a:endParaRPr lang="es-ES" b="0" dirty="0"/>
          </a:p>
        </p:txBody>
      </p:sp>
      <p:sp>
        <p:nvSpPr>
          <p:cNvPr id="3" name="2 Marcador de texto"/>
          <p:cNvSpPr>
            <a:spLocks noGrp="1"/>
          </p:cNvSpPr>
          <p:nvPr>
            <p:ph type="body" idx="1"/>
          </p:nvPr>
        </p:nvSpPr>
        <p:spPr/>
        <p:txBody>
          <a:bodyPr>
            <a:normAutofit/>
          </a:bodyPr>
          <a:lstStyle/>
          <a:p>
            <a:pPr algn="just">
              <a:lnSpc>
                <a:spcPct val="115000"/>
              </a:lnSpc>
              <a:spcAft>
                <a:spcPts val="710"/>
              </a:spcAft>
            </a:pPr>
            <a:r>
              <a:rPr lang="en-US" sz="2800" i="1" dirty="0">
                <a:latin typeface="Calibri"/>
                <a:ea typeface="Calibri"/>
                <a:cs typeface="Times New Roman"/>
              </a:rPr>
              <a:t>Autonomy is embedded in the basic principles and structure of the network, towards their local initiatives. </a:t>
            </a:r>
            <a:endParaRPr lang="es-ES" sz="2800" i="1" dirty="0">
              <a:latin typeface="Calibri"/>
              <a:ea typeface="Calibri"/>
              <a:cs typeface="Times New Roman"/>
            </a:endParaRPr>
          </a:p>
          <a:p>
            <a:pPr marL="450215" algn="just">
              <a:lnSpc>
                <a:spcPct val="103000"/>
              </a:lnSpc>
              <a:spcAft>
                <a:spcPts val="0"/>
              </a:spcAft>
            </a:pPr>
            <a:r>
              <a:rPr lang="en-US" sz="2200" kern="150" dirty="0">
                <a:latin typeface="Calibri" panose="020F0502020204030204" pitchFamily="34" charset="0"/>
                <a:ea typeface="DejaVu Sans"/>
                <a:cs typeface="FreeSans"/>
              </a:rPr>
              <a:t>“When a particular initiative wants to join us we ask them whether they are networked. If they say they are not, we suggest to them to join another association from the same sector, we suggest that would be good for them….it takes a growing up/maturing process. The principle of subsidiarity means that if there are local entities capable of solving a problem, then entities at a higher level should not have to do it. That </a:t>
            </a:r>
            <a:r>
              <a:rPr lang="en-US" sz="2200" kern="150" dirty="0">
                <a:solidFill>
                  <a:srgbClr val="F15922"/>
                </a:solidFill>
                <a:latin typeface="Calibri" panose="020F0502020204030204" pitchFamily="34" charset="0"/>
                <a:ea typeface="DejaVu Sans"/>
                <a:cs typeface="FreeSans"/>
              </a:rPr>
              <a:t>“big brother” should not come and solve problems</a:t>
            </a:r>
            <a:r>
              <a:rPr lang="en-US" sz="2200" kern="150" dirty="0">
                <a:latin typeface="Calibri" panose="020F0502020204030204" pitchFamily="34" charset="0"/>
                <a:ea typeface="DejaVu Sans"/>
                <a:cs typeface="FreeSans"/>
              </a:rPr>
              <a:t>”(FIARE_06).</a:t>
            </a:r>
            <a:endParaRPr lang="es-ES" sz="2200" kern="150" dirty="0">
              <a:latin typeface="Calibri" panose="020F0502020204030204" pitchFamily="34" charset="0"/>
              <a:ea typeface="DejaVu Sans"/>
              <a:cs typeface="FreeSans"/>
            </a:endParaRP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111143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Autonomy</a:t>
            </a:r>
            <a:r>
              <a:rPr lang="es-ES" dirty="0"/>
              <a:t> </a:t>
            </a:r>
            <a:r>
              <a:rPr lang="es-ES" dirty="0" err="1"/>
              <a:t>promotes</a:t>
            </a:r>
            <a:r>
              <a:rPr lang="es-ES" dirty="0"/>
              <a:t> </a:t>
            </a:r>
            <a:r>
              <a:rPr lang="es-ES" dirty="0" err="1"/>
              <a:t>cooperation</a:t>
            </a:r>
            <a:endParaRPr lang="es-ES" dirty="0"/>
          </a:p>
        </p:txBody>
      </p:sp>
      <p:sp>
        <p:nvSpPr>
          <p:cNvPr id="3" name="2 Marcador de texto"/>
          <p:cNvSpPr>
            <a:spLocks noGrp="1"/>
          </p:cNvSpPr>
          <p:nvPr>
            <p:ph type="body" idx="1"/>
          </p:nvPr>
        </p:nvSpPr>
        <p:spPr/>
        <p:txBody>
          <a:bodyPr>
            <a:normAutofit/>
          </a:bodyPr>
          <a:lstStyle/>
          <a:p>
            <a:pPr marL="450215" algn="just">
              <a:lnSpc>
                <a:spcPct val="103000"/>
              </a:lnSpc>
              <a:spcAft>
                <a:spcPts val="0"/>
              </a:spcAft>
            </a:pPr>
            <a:r>
              <a:rPr lang="en-GB" sz="2800" b="1" i="1" kern="150" dirty="0">
                <a:latin typeface="Calibri"/>
                <a:ea typeface="font344"/>
                <a:cs typeface="font344"/>
              </a:rPr>
              <a:t>Autonomy </a:t>
            </a:r>
            <a:r>
              <a:rPr lang="en-GB" sz="2800" b="1" i="1" kern="150" dirty="0" smtClean="0">
                <a:latin typeface="Calibri"/>
                <a:ea typeface="font344"/>
                <a:cs typeface="font344"/>
              </a:rPr>
              <a:t>support allows</a:t>
            </a:r>
            <a:r>
              <a:rPr lang="en-GB" sz="2800" b="1" i="1" kern="150" dirty="0" smtClean="0">
                <a:latin typeface="Calibri"/>
                <a:ea typeface="font344"/>
                <a:cs typeface="font344"/>
              </a:rPr>
              <a:t> </a:t>
            </a:r>
            <a:r>
              <a:rPr lang="en-GB" sz="2800" b="1" i="1" kern="150" dirty="0">
                <a:latin typeface="Calibri"/>
                <a:ea typeface="font344"/>
                <a:cs typeface="font344"/>
              </a:rPr>
              <a:t>uniting very different groups: </a:t>
            </a:r>
          </a:p>
          <a:p>
            <a:pPr marL="450215" algn="just">
              <a:lnSpc>
                <a:spcPct val="103000"/>
              </a:lnSpc>
              <a:spcAft>
                <a:spcPts val="0"/>
              </a:spcAft>
            </a:pPr>
            <a:endParaRPr lang="en-GB" sz="2800" kern="150" dirty="0">
              <a:latin typeface="Calibri"/>
              <a:ea typeface="font344"/>
              <a:cs typeface="font344"/>
            </a:endParaRPr>
          </a:p>
          <a:p>
            <a:pPr marL="450215" algn="just">
              <a:lnSpc>
                <a:spcPct val="103000"/>
              </a:lnSpc>
              <a:spcAft>
                <a:spcPts val="0"/>
              </a:spcAft>
            </a:pPr>
            <a:r>
              <a:rPr lang="en-GB" sz="2400" kern="150" dirty="0">
                <a:latin typeface="Calibri"/>
                <a:ea typeface="font344"/>
                <a:cs typeface="font344"/>
              </a:rPr>
              <a:t>“FIARE </a:t>
            </a:r>
            <a:r>
              <a:rPr lang="en-GB" sz="2400" b="1" kern="150" dirty="0">
                <a:solidFill>
                  <a:srgbClr val="F15922"/>
                </a:solidFill>
                <a:latin typeface="Calibri"/>
                <a:ea typeface="font344"/>
                <a:cs typeface="font344"/>
              </a:rPr>
              <a:t>served to unite groups that, otherwise, would not have come together to do anything</a:t>
            </a:r>
            <a:r>
              <a:rPr lang="en-GB" sz="2400" kern="150" dirty="0">
                <a:latin typeface="Calibri"/>
                <a:ea typeface="font344"/>
                <a:cs typeface="font344"/>
              </a:rPr>
              <a:t>. For example, FIARE has unified the two Galician environmental organizations. We joined together the Christian community with the atheists. It was the teamwork of a large and plural range of organizations that greatly enriched the project” (FIARE_09).</a:t>
            </a:r>
            <a:endParaRPr lang="es-ES" sz="2800" kern="150" dirty="0">
              <a:latin typeface="Liberation Serif"/>
              <a:ea typeface="DejaVu Sans"/>
              <a:cs typeface="FreeSans"/>
            </a:endParaRP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154899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The</a:t>
            </a:r>
            <a:r>
              <a:rPr lang="es-ES" dirty="0"/>
              <a:t> </a:t>
            </a:r>
            <a:r>
              <a:rPr lang="es-ES" dirty="0" err="1"/>
              <a:t>need</a:t>
            </a:r>
            <a:r>
              <a:rPr lang="es-ES" dirty="0"/>
              <a:t> </a:t>
            </a:r>
            <a:r>
              <a:rPr lang="es-ES" dirty="0" err="1"/>
              <a:t>for</a:t>
            </a:r>
            <a:r>
              <a:rPr lang="es-ES" dirty="0"/>
              <a:t> </a:t>
            </a:r>
            <a:r>
              <a:rPr lang="es-ES" dirty="0" err="1"/>
              <a:t>relatedness</a:t>
            </a:r>
            <a:endParaRPr lang="es-ES" dirty="0"/>
          </a:p>
        </p:txBody>
      </p:sp>
      <p:sp>
        <p:nvSpPr>
          <p:cNvPr id="3" name="2 Marcador de texto"/>
          <p:cNvSpPr>
            <a:spLocks noGrp="1"/>
          </p:cNvSpPr>
          <p:nvPr>
            <p:ph type="body" idx="1"/>
          </p:nvPr>
        </p:nvSpPr>
        <p:spPr/>
        <p:txBody>
          <a:bodyPr>
            <a:normAutofit/>
          </a:bodyPr>
          <a:lstStyle/>
          <a:p>
            <a:pPr algn="just">
              <a:lnSpc>
                <a:spcPct val="115000"/>
              </a:lnSpc>
              <a:spcAft>
                <a:spcPts val="710"/>
              </a:spcAft>
            </a:pPr>
            <a:endParaRPr lang="en-US" sz="2000" dirty="0">
              <a:solidFill>
                <a:srgbClr val="00000A"/>
              </a:solidFill>
              <a:latin typeface="Calibri"/>
              <a:ea typeface="Times New Roman"/>
              <a:cs typeface="Liberation Serif"/>
            </a:endParaRPr>
          </a:p>
          <a:p>
            <a:pPr algn="just">
              <a:lnSpc>
                <a:spcPct val="115000"/>
              </a:lnSpc>
              <a:spcAft>
                <a:spcPts val="710"/>
              </a:spcAft>
            </a:pPr>
            <a:r>
              <a:rPr lang="en-US" sz="2800" dirty="0">
                <a:solidFill>
                  <a:srgbClr val="00000A"/>
                </a:solidFill>
                <a:latin typeface="Calibri"/>
                <a:ea typeface="Times New Roman"/>
                <a:cs typeface="Liberation Serif"/>
              </a:rPr>
              <a:t>“Slow Food has changed my life. Due to my personal circumstances, I felt very lonely for example, at weekends, when I have free time. Now I am happier, I can spend time with other people and I enjoy what I do here, I love cooking” </a:t>
            </a:r>
            <a:r>
              <a:rPr lang="en-US" sz="2400" dirty="0">
                <a:solidFill>
                  <a:srgbClr val="00000A"/>
                </a:solidFill>
                <a:latin typeface="Calibri"/>
                <a:ea typeface="Times New Roman"/>
                <a:cs typeface="Liberation Serif"/>
              </a:rPr>
              <a:t>(quote: informal interview with a member of SFAV, participant observation).  </a:t>
            </a:r>
            <a:endParaRPr lang="es-ES" sz="2400" dirty="0">
              <a:latin typeface="Calibri"/>
              <a:ea typeface="Calibri"/>
              <a:cs typeface="Times New Roman"/>
            </a:endParaRP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333832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The</a:t>
            </a:r>
            <a:r>
              <a:rPr lang="es-ES" dirty="0"/>
              <a:t> TRANSIT </a:t>
            </a:r>
            <a:r>
              <a:rPr lang="es-ES" dirty="0" err="1"/>
              <a:t>project</a:t>
            </a:r>
            <a:endParaRPr lang="es-ES" dirty="0"/>
          </a:p>
        </p:txBody>
      </p:sp>
      <p:sp>
        <p:nvSpPr>
          <p:cNvPr id="3" name="2 Marcador de texto"/>
          <p:cNvSpPr>
            <a:spLocks noGrp="1"/>
          </p:cNvSpPr>
          <p:nvPr>
            <p:ph type="body" idx="1"/>
          </p:nvPr>
        </p:nvSpPr>
        <p:spPr/>
        <p:txBody>
          <a:bodyPr/>
          <a:lstStyle/>
          <a:p>
            <a:pPr marL="457200" indent="-457200">
              <a:buFontTx/>
              <a:buChar char="-"/>
            </a:pPr>
            <a:r>
              <a:rPr lang="es-ES" dirty="0" err="1"/>
              <a:t>Developing</a:t>
            </a:r>
            <a:r>
              <a:rPr lang="es-ES" dirty="0"/>
              <a:t> a </a:t>
            </a:r>
            <a:r>
              <a:rPr lang="es-ES" dirty="0" err="1"/>
              <a:t>middle</a:t>
            </a:r>
            <a:r>
              <a:rPr lang="es-ES" dirty="0"/>
              <a:t> </a:t>
            </a:r>
            <a:r>
              <a:rPr lang="es-ES" dirty="0" err="1"/>
              <a:t>range</a:t>
            </a:r>
            <a:r>
              <a:rPr lang="es-ES" dirty="0"/>
              <a:t> </a:t>
            </a:r>
            <a:r>
              <a:rPr lang="es-ES" dirty="0" err="1"/>
              <a:t>theory</a:t>
            </a:r>
            <a:r>
              <a:rPr lang="es-ES" dirty="0"/>
              <a:t> of </a:t>
            </a:r>
            <a:r>
              <a:rPr lang="es-ES" dirty="0" err="1"/>
              <a:t>transformative</a:t>
            </a:r>
            <a:r>
              <a:rPr lang="es-ES" dirty="0"/>
              <a:t> social </a:t>
            </a:r>
            <a:r>
              <a:rPr lang="es-ES" dirty="0" err="1"/>
              <a:t>innovation</a:t>
            </a:r>
            <a:endParaRPr lang="es-ES" dirty="0"/>
          </a:p>
          <a:p>
            <a:pPr marL="914400" lvl="1" indent="-457200">
              <a:buFontTx/>
              <a:buChar char="-"/>
            </a:pPr>
            <a:r>
              <a:rPr lang="es-ES" dirty="0" err="1"/>
              <a:t>Deductive</a:t>
            </a:r>
            <a:r>
              <a:rPr lang="es-ES" dirty="0"/>
              <a:t> </a:t>
            </a:r>
            <a:r>
              <a:rPr lang="es-ES" dirty="0" err="1"/>
              <a:t>theoretical</a:t>
            </a:r>
            <a:r>
              <a:rPr lang="es-ES" dirty="0"/>
              <a:t> </a:t>
            </a:r>
            <a:r>
              <a:rPr lang="es-ES" dirty="0" err="1"/>
              <a:t>reasoning</a:t>
            </a:r>
            <a:endParaRPr lang="es-ES" dirty="0"/>
          </a:p>
          <a:p>
            <a:pPr marL="914400" lvl="1" indent="-457200">
              <a:buFontTx/>
              <a:buChar char="-"/>
            </a:pPr>
            <a:r>
              <a:rPr lang="es-ES" dirty="0" err="1"/>
              <a:t>Empirical</a:t>
            </a:r>
            <a:r>
              <a:rPr lang="es-ES" dirty="0"/>
              <a:t> </a:t>
            </a:r>
            <a:r>
              <a:rPr lang="es-ES" dirty="0" err="1"/>
              <a:t>research</a:t>
            </a:r>
            <a:r>
              <a:rPr lang="es-ES" dirty="0"/>
              <a:t> </a:t>
            </a:r>
            <a:r>
              <a:rPr lang="es-ES" dirty="0" err="1"/>
              <a:t>on</a:t>
            </a:r>
            <a:r>
              <a:rPr lang="es-ES" dirty="0"/>
              <a:t> 20 </a:t>
            </a:r>
            <a:r>
              <a:rPr lang="es-ES" dirty="0" err="1"/>
              <a:t>transnational</a:t>
            </a:r>
            <a:r>
              <a:rPr lang="es-ES" dirty="0"/>
              <a:t> </a:t>
            </a:r>
            <a:r>
              <a:rPr lang="es-ES" dirty="0" err="1"/>
              <a:t>networks</a:t>
            </a:r>
            <a:r>
              <a:rPr lang="es-ES" dirty="0"/>
              <a:t> of SI </a:t>
            </a:r>
            <a:r>
              <a:rPr lang="es-ES" dirty="0" err="1"/>
              <a:t>initiatives</a:t>
            </a:r>
            <a:r>
              <a:rPr lang="es-ES" dirty="0"/>
              <a:t>, and 80 local </a:t>
            </a:r>
            <a:r>
              <a:rPr lang="es-ES" dirty="0" err="1"/>
              <a:t>initiatives</a:t>
            </a:r>
            <a:r>
              <a:rPr lang="es-ES" dirty="0"/>
              <a:t> in </a:t>
            </a:r>
            <a:r>
              <a:rPr lang="es-ES" dirty="0" err="1"/>
              <a:t>Europe</a:t>
            </a:r>
            <a:r>
              <a:rPr lang="es-ES" dirty="0"/>
              <a:t> and </a:t>
            </a:r>
            <a:r>
              <a:rPr lang="es-ES" dirty="0" err="1"/>
              <a:t>Latin</a:t>
            </a:r>
            <a:r>
              <a:rPr lang="es-ES" dirty="0"/>
              <a:t> </a:t>
            </a:r>
            <a:r>
              <a:rPr lang="es-ES" dirty="0" err="1"/>
              <a:t>America</a:t>
            </a:r>
            <a:endParaRPr lang="es-ES" dirty="0"/>
          </a:p>
          <a:p>
            <a:pPr marL="457200" indent="-457200">
              <a:buFontTx/>
              <a:buChar char="-"/>
            </a:pPr>
            <a:endParaRPr lang="es-ES" dirty="0"/>
          </a:p>
          <a:p>
            <a:pPr marL="457200" indent="-457200">
              <a:buFontTx/>
              <a:buChar char="-"/>
            </a:pPr>
            <a:r>
              <a:rPr lang="es-ES" dirty="0"/>
              <a:t>“</a:t>
            </a:r>
            <a:r>
              <a:rPr lang="es-ES" dirty="0" err="1"/>
              <a:t>change</a:t>
            </a:r>
            <a:r>
              <a:rPr lang="es-ES" dirty="0"/>
              <a:t> in social </a:t>
            </a:r>
            <a:r>
              <a:rPr lang="es-ES" dirty="0" err="1"/>
              <a:t>relations</a:t>
            </a:r>
            <a:r>
              <a:rPr lang="es-ES" dirty="0"/>
              <a:t> </a:t>
            </a:r>
            <a:r>
              <a:rPr lang="es-ES" dirty="0" err="1"/>
              <a:t>that</a:t>
            </a:r>
            <a:r>
              <a:rPr lang="es-ES" dirty="0"/>
              <a:t> </a:t>
            </a:r>
            <a:r>
              <a:rPr lang="es-ES" dirty="0" err="1"/>
              <a:t>challenges</a:t>
            </a:r>
            <a:r>
              <a:rPr lang="es-ES" dirty="0"/>
              <a:t>, </a:t>
            </a:r>
            <a:r>
              <a:rPr lang="es-ES" dirty="0" err="1"/>
              <a:t>alters</a:t>
            </a:r>
            <a:r>
              <a:rPr lang="es-ES" dirty="0"/>
              <a:t> and/</a:t>
            </a:r>
            <a:r>
              <a:rPr lang="es-ES" dirty="0" err="1"/>
              <a:t>or</a:t>
            </a:r>
            <a:r>
              <a:rPr lang="es-ES" dirty="0"/>
              <a:t> </a:t>
            </a:r>
            <a:r>
              <a:rPr lang="es-ES" dirty="0" err="1"/>
              <a:t>replaces</a:t>
            </a:r>
            <a:r>
              <a:rPr lang="es-ES" dirty="0"/>
              <a:t> </a:t>
            </a:r>
            <a:r>
              <a:rPr lang="es-ES" dirty="0" err="1"/>
              <a:t>dominant</a:t>
            </a:r>
            <a:r>
              <a:rPr lang="es-ES" dirty="0"/>
              <a:t> </a:t>
            </a:r>
            <a:r>
              <a:rPr lang="es-ES" dirty="0" err="1"/>
              <a:t>institutions</a:t>
            </a:r>
            <a:r>
              <a:rPr lang="es-ES" dirty="0"/>
              <a:t> in </a:t>
            </a:r>
            <a:r>
              <a:rPr lang="es-ES" dirty="0" err="1"/>
              <a:t>the</a:t>
            </a:r>
            <a:r>
              <a:rPr lang="es-ES" dirty="0"/>
              <a:t> social </a:t>
            </a:r>
            <a:r>
              <a:rPr lang="es-ES" dirty="0" err="1"/>
              <a:t>context</a:t>
            </a:r>
            <a:r>
              <a:rPr lang="es-ES" dirty="0"/>
              <a:t>, </a:t>
            </a:r>
            <a:r>
              <a:rPr lang="es-ES" dirty="0" err="1"/>
              <a:t>including</a:t>
            </a:r>
            <a:r>
              <a:rPr lang="es-ES" dirty="0"/>
              <a:t> new </a:t>
            </a:r>
            <a:r>
              <a:rPr lang="es-ES" dirty="0" err="1"/>
              <a:t>ways</a:t>
            </a:r>
            <a:r>
              <a:rPr lang="es-ES" dirty="0"/>
              <a:t> of </a:t>
            </a:r>
            <a:r>
              <a:rPr lang="es-ES" dirty="0" err="1"/>
              <a:t>knowing</a:t>
            </a:r>
            <a:r>
              <a:rPr lang="es-ES" dirty="0"/>
              <a:t>, </a:t>
            </a:r>
            <a:r>
              <a:rPr lang="es-ES" dirty="0" err="1"/>
              <a:t>doing</a:t>
            </a:r>
            <a:r>
              <a:rPr lang="es-ES" dirty="0"/>
              <a:t>, </a:t>
            </a:r>
            <a:r>
              <a:rPr lang="es-ES" dirty="0" err="1"/>
              <a:t>framing</a:t>
            </a:r>
            <a:r>
              <a:rPr lang="es-ES" dirty="0"/>
              <a:t> and </a:t>
            </a:r>
            <a:r>
              <a:rPr lang="es-ES" dirty="0" err="1"/>
              <a:t>organizing</a:t>
            </a:r>
            <a:r>
              <a:rPr lang="es-ES" dirty="0"/>
              <a:t>” (</a:t>
            </a:r>
            <a:r>
              <a:rPr lang="es-ES" dirty="0" err="1"/>
              <a:t>Haxeltine</a:t>
            </a:r>
            <a:r>
              <a:rPr lang="es-ES" dirty="0"/>
              <a:t> et al., </a:t>
            </a:r>
            <a:r>
              <a:rPr lang="es-ES" dirty="0" smtClean="0"/>
              <a:t>2016). </a:t>
            </a:r>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1155980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2409" y="541383"/>
            <a:ext cx="8263145" cy="518204"/>
          </a:xfrm>
        </p:spPr>
        <p:txBody>
          <a:bodyPr/>
          <a:lstStyle/>
          <a:p>
            <a:r>
              <a:rPr lang="es-ES" dirty="0" err="1"/>
              <a:t>The</a:t>
            </a:r>
            <a:r>
              <a:rPr lang="es-ES" dirty="0"/>
              <a:t> </a:t>
            </a:r>
            <a:r>
              <a:rPr lang="es-ES" dirty="0" err="1"/>
              <a:t>need</a:t>
            </a:r>
            <a:r>
              <a:rPr lang="es-ES" dirty="0"/>
              <a:t> </a:t>
            </a:r>
            <a:r>
              <a:rPr lang="es-ES" dirty="0" err="1"/>
              <a:t>for</a:t>
            </a:r>
            <a:r>
              <a:rPr lang="es-ES" dirty="0"/>
              <a:t> </a:t>
            </a:r>
            <a:r>
              <a:rPr lang="es-ES" dirty="0" err="1"/>
              <a:t>relatedness</a:t>
            </a:r>
            <a:endParaRPr lang="es-ES" dirty="0"/>
          </a:p>
        </p:txBody>
      </p:sp>
      <p:sp>
        <p:nvSpPr>
          <p:cNvPr id="3" name="2 Marcador de texto"/>
          <p:cNvSpPr>
            <a:spLocks noGrp="1"/>
          </p:cNvSpPr>
          <p:nvPr>
            <p:ph type="body" idx="1"/>
          </p:nvPr>
        </p:nvSpPr>
        <p:spPr>
          <a:xfrm>
            <a:off x="422409" y="1493521"/>
            <a:ext cx="8263145" cy="4805680"/>
          </a:xfrm>
        </p:spPr>
        <p:txBody>
          <a:bodyPr>
            <a:normAutofit fontScale="85000" lnSpcReduction="10000"/>
          </a:bodyPr>
          <a:lstStyle/>
          <a:p>
            <a:pPr algn="just"/>
            <a:r>
              <a:rPr lang="es-ES" b="1" dirty="0" err="1" smtClean="0"/>
              <a:t>Valuing</a:t>
            </a:r>
            <a:r>
              <a:rPr lang="es-ES" b="1" dirty="0" smtClean="0"/>
              <a:t> </a:t>
            </a:r>
            <a:r>
              <a:rPr lang="es-ES" b="1" dirty="0" err="1" smtClean="0"/>
              <a:t>farmers</a:t>
            </a:r>
            <a:r>
              <a:rPr lang="es-ES" b="1" dirty="0" smtClean="0"/>
              <a:t> </a:t>
            </a:r>
            <a:r>
              <a:rPr lang="es-ES" b="1" dirty="0"/>
              <a:t>and </a:t>
            </a:r>
            <a:r>
              <a:rPr lang="es-ES" b="1" dirty="0" err="1"/>
              <a:t>food</a:t>
            </a:r>
            <a:r>
              <a:rPr lang="es-ES" b="1" dirty="0"/>
              <a:t> </a:t>
            </a:r>
            <a:r>
              <a:rPr lang="es-ES" b="1" dirty="0" err="1"/>
              <a:t>producers</a:t>
            </a:r>
            <a:r>
              <a:rPr lang="es-ES" b="1" dirty="0"/>
              <a:t> – </a:t>
            </a:r>
            <a:r>
              <a:rPr lang="es-ES" b="1" dirty="0" err="1">
                <a:latin typeface="Calibri" panose="020F0502020204030204" pitchFamily="34" charset="0"/>
              </a:rPr>
              <a:t>recovering</a:t>
            </a:r>
            <a:r>
              <a:rPr lang="es-ES" b="1" dirty="0">
                <a:latin typeface="Calibri" panose="020F0502020204030204" pitchFamily="34" charset="0"/>
              </a:rPr>
              <a:t> a </a:t>
            </a:r>
            <a:r>
              <a:rPr lang="es-ES" b="1" dirty="0" err="1">
                <a:latin typeface="Calibri" panose="020F0502020204030204" pitchFamily="34" charset="0"/>
              </a:rPr>
              <a:t>sense</a:t>
            </a:r>
            <a:r>
              <a:rPr lang="es-ES" b="1" dirty="0">
                <a:latin typeface="Calibri" panose="020F0502020204030204" pitchFamily="34" charset="0"/>
              </a:rPr>
              <a:t> of </a:t>
            </a:r>
            <a:r>
              <a:rPr lang="es-ES" b="1" dirty="0" err="1" smtClean="0">
                <a:latin typeface="Calibri" panose="020F0502020204030204" pitchFamily="34" charset="0"/>
              </a:rPr>
              <a:t>dignity</a:t>
            </a:r>
            <a:endParaRPr lang="es-ES" b="1" dirty="0">
              <a:latin typeface="Calibri" panose="020F0502020204030204" pitchFamily="34" charset="0"/>
            </a:endParaRPr>
          </a:p>
          <a:p>
            <a:pPr algn="just"/>
            <a:endParaRPr lang="es-ES" dirty="0">
              <a:latin typeface="Calibri" panose="020F0502020204030204" pitchFamily="34" charset="0"/>
            </a:endParaRPr>
          </a:p>
          <a:p>
            <a:pPr algn="just"/>
            <a:r>
              <a:rPr lang="es-ES" b="1" i="1" dirty="0">
                <a:latin typeface="Calibri" panose="020F0502020204030204" pitchFamily="34" charset="0"/>
              </a:rPr>
              <a:t>Temporal and </a:t>
            </a:r>
            <a:r>
              <a:rPr lang="es-ES" b="1" i="1" dirty="0" err="1">
                <a:latin typeface="Calibri" panose="020F0502020204030204" pitchFamily="34" charset="0"/>
              </a:rPr>
              <a:t>spatial</a:t>
            </a:r>
            <a:r>
              <a:rPr lang="es-ES" b="1" i="1" dirty="0">
                <a:latin typeface="Calibri" panose="020F0502020204030204" pitchFamily="34" charset="0"/>
              </a:rPr>
              <a:t> </a:t>
            </a:r>
            <a:r>
              <a:rPr lang="es-ES" b="1" i="1" dirty="0" err="1">
                <a:latin typeface="Calibri" panose="020F0502020204030204" pitchFamily="34" charset="0"/>
              </a:rPr>
              <a:t>dimension</a:t>
            </a:r>
            <a:r>
              <a:rPr lang="es-ES" b="1" i="1" dirty="0">
                <a:latin typeface="Calibri" panose="020F0502020204030204" pitchFamily="34" charset="0"/>
              </a:rPr>
              <a:t> – </a:t>
            </a:r>
            <a:r>
              <a:rPr lang="es-ES" b="1" i="1" dirty="0" err="1">
                <a:latin typeface="Calibri" panose="020F0502020204030204" pitchFamily="34" charset="0"/>
              </a:rPr>
              <a:t>relation</a:t>
            </a:r>
            <a:r>
              <a:rPr lang="es-ES" b="1" i="1" dirty="0">
                <a:latin typeface="Calibri" panose="020F0502020204030204" pitchFamily="34" charset="0"/>
              </a:rPr>
              <a:t> </a:t>
            </a:r>
            <a:r>
              <a:rPr lang="es-ES" b="1" i="1" dirty="0" err="1">
                <a:latin typeface="Calibri" panose="020F0502020204030204" pitchFamily="34" charset="0"/>
              </a:rPr>
              <a:t>with</a:t>
            </a:r>
            <a:r>
              <a:rPr lang="es-ES" b="1" i="1" dirty="0">
                <a:latin typeface="Calibri" panose="020F0502020204030204" pitchFamily="34" charset="0"/>
              </a:rPr>
              <a:t> </a:t>
            </a:r>
            <a:r>
              <a:rPr lang="es-ES" b="1" i="1" dirty="0" err="1">
                <a:latin typeface="Calibri" panose="020F0502020204030204" pitchFamily="34" charset="0"/>
              </a:rPr>
              <a:t>the</a:t>
            </a:r>
            <a:r>
              <a:rPr lang="es-ES" b="1" i="1" dirty="0">
                <a:latin typeface="Calibri" panose="020F0502020204030204" pitchFamily="34" charset="0"/>
              </a:rPr>
              <a:t> </a:t>
            </a:r>
            <a:r>
              <a:rPr lang="es-ES" b="1" i="1" dirty="0" err="1">
                <a:latin typeface="Calibri" panose="020F0502020204030204" pitchFamily="34" charset="0"/>
              </a:rPr>
              <a:t>past</a:t>
            </a:r>
            <a:r>
              <a:rPr lang="es-ES" b="1" i="1" dirty="0">
                <a:latin typeface="Calibri" panose="020F0502020204030204" pitchFamily="34" charset="0"/>
              </a:rPr>
              <a:t> </a:t>
            </a:r>
            <a:r>
              <a:rPr lang="es-ES" b="1" i="1" dirty="0" err="1">
                <a:latin typeface="Calibri" panose="020F0502020204030204" pitchFamily="34" charset="0"/>
              </a:rPr>
              <a:t>through</a:t>
            </a:r>
            <a:r>
              <a:rPr lang="es-ES" b="1" i="1" dirty="0">
                <a:latin typeface="Calibri" panose="020F0502020204030204" pitchFamily="34" charset="0"/>
              </a:rPr>
              <a:t> </a:t>
            </a:r>
            <a:r>
              <a:rPr lang="es-ES" b="1" i="1" dirty="0" err="1">
                <a:latin typeface="Calibri" panose="020F0502020204030204" pitchFamily="34" charset="0"/>
              </a:rPr>
              <a:t>childhood</a:t>
            </a:r>
            <a:r>
              <a:rPr lang="es-ES" b="1" i="1" dirty="0">
                <a:latin typeface="Calibri" panose="020F0502020204030204" pitchFamily="34" charset="0"/>
              </a:rPr>
              <a:t> </a:t>
            </a:r>
            <a:r>
              <a:rPr lang="es-ES" b="1" i="1" dirty="0" err="1">
                <a:latin typeface="Calibri" panose="020F0502020204030204" pitchFamily="34" charset="0"/>
              </a:rPr>
              <a:t>experiences</a:t>
            </a:r>
            <a:r>
              <a:rPr lang="es-ES" b="1" i="1" dirty="0">
                <a:latin typeface="Calibri" panose="020F0502020204030204" pitchFamily="34" charset="0"/>
              </a:rPr>
              <a:t> in rural </a:t>
            </a:r>
            <a:r>
              <a:rPr lang="es-ES" b="1" i="1" dirty="0" err="1">
                <a:latin typeface="Calibri" panose="020F0502020204030204" pitchFamily="34" charset="0"/>
              </a:rPr>
              <a:t>environments</a:t>
            </a:r>
            <a:r>
              <a:rPr lang="es-ES" b="1" i="1" dirty="0">
                <a:latin typeface="Calibri" panose="020F0502020204030204" pitchFamily="34" charset="0"/>
              </a:rPr>
              <a:t> </a:t>
            </a:r>
            <a:r>
              <a:rPr lang="es-ES" b="1" i="1" dirty="0" err="1">
                <a:latin typeface="Calibri" panose="020F0502020204030204" pitchFamily="34" charset="0"/>
              </a:rPr>
              <a:t>involving</a:t>
            </a:r>
            <a:r>
              <a:rPr lang="es-ES" b="1" i="1" dirty="0">
                <a:latin typeface="Calibri" panose="020F0502020204030204" pitchFamily="34" charset="0"/>
              </a:rPr>
              <a:t> </a:t>
            </a:r>
            <a:r>
              <a:rPr lang="es-ES" b="1" i="1" dirty="0" err="1">
                <a:latin typeface="Calibri" panose="020F0502020204030204" pitchFamily="34" charset="0"/>
              </a:rPr>
              <a:t>clean</a:t>
            </a:r>
            <a:r>
              <a:rPr lang="es-ES" b="1" i="1" dirty="0">
                <a:latin typeface="Calibri" panose="020F0502020204030204" pitchFamily="34" charset="0"/>
              </a:rPr>
              <a:t> </a:t>
            </a:r>
            <a:r>
              <a:rPr lang="es-ES" b="1" i="1" dirty="0" err="1">
                <a:latin typeface="Calibri" panose="020F0502020204030204" pitchFamily="34" charset="0"/>
              </a:rPr>
              <a:t>food</a:t>
            </a:r>
            <a:r>
              <a:rPr lang="es-ES" b="1" i="1" dirty="0">
                <a:latin typeface="Calibri" panose="020F0502020204030204" pitchFamily="34" charset="0"/>
              </a:rPr>
              <a:t> – personal </a:t>
            </a:r>
            <a:r>
              <a:rPr lang="es-ES" b="1" i="1" dirty="0" err="1">
                <a:latin typeface="Calibri" panose="020F0502020204030204" pitchFamily="34" charset="0"/>
              </a:rPr>
              <a:t>continuity</a:t>
            </a:r>
            <a:r>
              <a:rPr lang="es-ES" b="1" i="1" dirty="0">
                <a:latin typeface="Calibri" panose="020F0502020204030204" pitchFamily="34" charset="0"/>
              </a:rPr>
              <a:t> of </a:t>
            </a:r>
            <a:r>
              <a:rPr lang="es-ES" b="1" i="1" dirty="0" err="1">
                <a:latin typeface="Calibri" panose="020F0502020204030204" pitchFamily="34" charset="0"/>
              </a:rPr>
              <a:t>an</a:t>
            </a:r>
            <a:r>
              <a:rPr lang="es-ES" b="1" i="1" dirty="0">
                <a:latin typeface="Calibri" panose="020F0502020204030204" pitchFamily="34" charset="0"/>
              </a:rPr>
              <a:t> </a:t>
            </a:r>
            <a:r>
              <a:rPr lang="es-ES" b="1" i="1" dirty="0" err="1">
                <a:latin typeface="Calibri" panose="020F0502020204030204" pitchFamily="34" charset="0"/>
              </a:rPr>
              <a:t>identity</a:t>
            </a:r>
            <a:r>
              <a:rPr lang="es-ES" b="1" i="1" dirty="0">
                <a:latin typeface="Calibri" panose="020F0502020204030204" pitchFamily="34" charset="0"/>
              </a:rPr>
              <a:t> </a:t>
            </a:r>
            <a:r>
              <a:rPr lang="es-ES" b="1" i="1" dirty="0" err="1">
                <a:latin typeface="Calibri" panose="020F0502020204030204" pitchFamily="34" charset="0"/>
              </a:rPr>
              <a:t>narrative</a:t>
            </a:r>
            <a:r>
              <a:rPr lang="es-ES" b="1" i="1" dirty="0">
                <a:latin typeface="Calibri" panose="020F0502020204030204" pitchFamily="34" charset="0"/>
              </a:rPr>
              <a:t>, a </a:t>
            </a:r>
            <a:r>
              <a:rPr lang="es-ES" b="1" i="1" dirty="0" err="1">
                <a:latin typeface="Calibri" panose="020F0502020204030204" pitchFamily="34" charset="0"/>
              </a:rPr>
              <a:t>condition</a:t>
            </a:r>
            <a:r>
              <a:rPr lang="es-ES" b="1" i="1" dirty="0">
                <a:latin typeface="Calibri" panose="020F0502020204030204" pitchFamily="34" charset="0"/>
              </a:rPr>
              <a:t> of </a:t>
            </a:r>
            <a:r>
              <a:rPr lang="es-ES" b="1" i="1" dirty="0" err="1">
                <a:latin typeface="Calibri" panose="020F0502020204030204" pitchFamily="34" charset="0"/>
              </a:rPr>
              <a:t>agency</a:t>
            </a:r>
            <a:endParaRPr lang="es-ES" b="1" i="1" dirty="0">
              <a:latin typeface="Calibri" panose="020F0502020204030204" pitchFamily="34" charset="0"/>
            </a:endParaRPr>
          </a:p>
          <a:p>
            <a:pPr algn="just"/>
            <a:endParaRPr lang="es-ES" dirty="0">
              <a:latin typeface="Calibri" panose="020F0502020204030204" pitchFamily="34" charset="0"/>
            </a:endParaRPr>
          </a:p>
          <a:p>
            <a:pPr lvl="1" algn="just">
              <a:lnSpc>
                <a:spcPct val="115000"/>
              </a:lnSpc>
              <a:spcAft>
                <a:spcPts val="710"/>
              </a:spcAft>
            </a:pPr>
            <a:r>
              <a:rPr lang="en-US" sz="2400" dirty="0">
                <a:solidFill>
                  <a:srgbClr val="00000A"/>
                </a:solidFill>
                <a:latin typeface="Calibri" panose="020F0502020204030204" pitchFamily="34" charset="0"/>
                <a:ea typeface="Times New Roman"/>
                <a:cs typeface="Liberation Serif"/>
              </a:rPr>
              <a:t>“We are talking about the </a:t>
            </a:r>
            <a:r>
              <a:rPr lang="en-US" sz="2400" b="1" dirty="0">
                <a:solidFill>
                  <a:srgbClr val="F15922"/>
                </a:solidFill>
                <a:latin typeface="Calibri" panose="020F0502020204030204" pitchFamily="34" charset="0"/>
                <a:ea typeface="Times New Roman"/>
                <a:cs typeface="Liberation Serif"/>
              </a:rPr>
              <a:t>connection with the territory, with the space where you grow up</a:t>
            </a:r>
            <a:r>
              <a:rPr lang="en-US" sz="2400" dirty="0">
                <a:solidFill>
                  <a:srgbClr val="00000A"/>
                </a:solidFill>
                <a:latin typeface="Calibri" panose="020F0502020204030204" pitchFamily="34" charset="0"/>
                <a:ea typeface="Times New Roman"/>
                <a:cs typeface="Liberation Serif"/>
              </a:rPr>
              <a:t>. Childhood experiences are the best memories that you have in your life. Going back to your childhood motivates you to work to make that place better” (quote: SFAV_05).   </a:t>
            </a:r>
          </a:p>
          <a:p>
            <a:pPr lvl="1" algn="just">
              <a:lnSpc>
                <a:spcPct val="115000"/>
              </a:lnSpc>
              <a:spcAft>
                <a:spcPts val="710"/>
              </a:spcAft>
            </a:pPr>
            <a:r>
              <a:rPr lang="en-US" sz="2400" dirty="0">
                <a:solidFill>
                  <a:srgbClr val="00000A"/>
                </a:solidFill>
                <a:latin typeface="Calibri" panose="020F0502020204030204" pitchFamily="34" charset="0"/>
                <a:ea typeface="Times New Roman"/>
                <a:cs typeface="Liberation Serif"/>
              </a:rPr>
              <a:t>"Our proposals reclaim the flavors, </a:t>
            </a:r>
            <a:r>
              <a:rPr lang="en-US" sz="2400" b="1" dirty="0">
                <a:solidFill>
                  <a:srgbClr val="F15922"/>
                </a:solidFill>
                <a:latin typeface="Calibri" panose="020F0502020204030204" pitchFamily="34" charset="0"/>
                <a:ea typeface="Times New Roman"/>
                <a:cs typeface="Liberation Serif"/>
              </a:rPr>
              <a:t>the cuisine of our grandmothers</a:t>
            </a:r>
            <a:r>
              <a:rPr lang="en-US" sz="2400" dirty="0">
                <a:solidFill>
                  <a:srgbClr val="00000A"/>
                </a:solidFill>
                <a:latin typeface="Calibri" panose="020F0502020204030204" pitchFamily="34" charset="0"/>
                <a:ea typeface="Times New Roman"/>
                <a:cs typeface="Liberation Serif"/>
              </a:rPr>
              <a:t>, patience and a taste for food” (SFAV_01).</a:t>
            </a:r>
            <a:endParaRPr lang="es-ES" sz="2400" dirty="0">
              <a:latin typeface="Calibri" panose="020F0502020204030204" pitchFamily="34" charset="0"/>
              <a:ea typeface="Calibri"/>
              <a:cs typeface="Times New Roman"/>
            </a:endParaRP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3887525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The</a:t>
            </a:r>
            <a:r>
              <a:rPr lang="es-ES" dirty="0"/>
              <a:t> </a:t>
            </a:r>
            <a:r>
              <a:rPr lang="es-ES" dirty="0" err="1"/>
              <a:t>need</a:t>
            </a:r>
            <a:r>
              <a:rPr lang="es-ES" dirty="0"/>
              <a:t> </a:t>
            </a:r>
            <a:r>
              <a:rPr lang="es-ES" dirty="0" err="1"/>
              <a:t>for</a:t>
            </a:r>
            <a:r>
              <a:rPr lang="es-ES" dirty="0"/>
              <a:t> </a:t>
            </a:r>
            <a:r>
              <a:rPr lang="es-ES" dirty="0" err="1"/>
              <a:t>relatedness</a:t>
            </a:r>
            <a:endParaRPr lang="es-ES" dirty="0"/>
          </a:p>
        </p:txBody>
      </p:sp>
      <p:sp>
        <p:nvSpPr>
          <p:cNvPr id="3" name="2 Marcador de texto"/>
          <p:cNvSpPr>
            <a:spLocks noGrp="1"/>
          </p:cNvSpPr>
          <p:nvPr>
            <p:ph type="body" idx="1"/>
          </p:nvPr>
        </p:nvSpPr>
        <p:spPr/>
        <p:txBody>
          <a:bodyPr>
            <a:normAutofit lnSpcReduction="10000"/>
          </a:bodyPr>
          <a:lstStyle/>
          <a:p>
            <a:pPr algn="just"/>
            <a:r>
              <a:rPr lang="en-US" sz="2800" b="1" i="1" dirty="0">
                <a:solidFill>
                  <a:srgbClr val="00000A"/>
                </a:solidFill>
                <a:latin typeface="Calibri"/>
                <a:ea typeface="Times New Roman"/>
                <a:cs typeface="Liberation Serif"/>
              </a:rPr>
              <a:t>A desire to connect with like-minded others, both past and present</a:t>
            </a:r>
          </a:p>
          <a:p>
            <a:pPr algn="just"/>
            <a:endParaRPr lang="en-US" sz="2800" dirty="0">
              <a:solidFill>
                <a:srgbClr val="00000A"/>
              </a:solidFill>
              <a:latin typeface="Calibri"/>
              <a:ea typeface="Times New Roman"/>
              <a:cs typeface="Liberation Serif"/>
            </a:endParaRPr>
          </a:p>
          <a:p>
            <a:pPr algn="just"/>
            <a:r>
              <a:rPr lang="en-US" sz="2800" dirty="0">
                <a:solidFill>
                  <a:srgbClr val="00000A"/>
                </a:solidFill>
                <a:latin typeface="Calibri"/>
                <a:ea typeface="Times New Roman"/>
                <a:cs typeface="Liberation Serif"/>
              </a:rPr>
              <a:t>“people </a:t>
            </a:r>
            <a:r>
              <a:rPr lang="en-US" sz="2800" dirty="0">
                <a:solidFill>
                  <a:srgbClr val="F15922"/>
                </a:solidFill>
                <a:latin typeface="Calibri"/>
                <a:ea typeface="Times New Roman"/>
                <a:cs typeface="Liberation Serif"/>
              </a:rPr>
              <a:t>who fight for the same things, the same rights</a:t>
            </a:r>
            <a:r>
              <a:rPr lang="en-US" sz="2800" dirty="0">
                <a:solidFill>
                  <a:srgbClr val="00000A"/>
                </a:solidFill>
                <a:latin typeface="Calibri"/>
                <a:ea typeface="Times New Roman"/>
                <a:cs typeface="Liberation Serif"/>
              </a:rPr>
              <a:t>, we share common values” (SFAV_03)</a:t>
            </a:r>
          </a:p>
          <a:p>
            <a:pPr algn="just"/>
            <a:endParaRPr lang="en-US" sz="2800" dirty="0">
              <a:solidFill>
                <a:srgbClr val="00000A"/>
              </a:solidFill>
              <a:latin typeface="Calibri"/>
            </a:endParaRPr>
          </a:p>
          <a:p>
            <a:pPr algn="just"/>
            <a:r>
              <a:rPr lang="en-US" dirty="0"/>
              <a:t>“People continue with traditional ways of production because they </a:t>
            </a:r>
            <a:r>
              <a:rPr lang="en-US" dirty="0">
                <a:solidFill>
                  <a:srgbClr val="F15922"/>
                </a:solidFill>
              </a:rPr>
              <a:t>believe that is important to keep doing the things like their grandparents did…</a:t>
            </a:r>
            <a:r>
              <a:rPr lang="en-US" dirty="0"/>
              <a:t>We are now recovering those lost flavors.” (SFAV_01).  </a:t>
            </a:r>
            <a:endParaRPr lang="es-ES" dirty="0"/>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1342752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Relatedness</a:t>
            </a:r>
            <a:endParaRPr lang="es-ES" dirty="0"/>
          </a:p>
        </p:txBody>
      </p:sp>
      <p:sp>
        <p:nvSpPr>
          <p:cNvPr id="3" name="2 Marcador de texto"/>
          <p:cNvSpPr>
            <a:spLocks noGrp="1"/>
          </p:cNvSpPr>
          <p:nvPr>
            <p:ph type="body" idx="1"/>
          </p:nvPr>
        </p:nvSpPr>
        <p:spPr/>
        <p:txBody>
          <a:bodyPr>
            <a:normAutofit lnSpcReduction="10000"/>
          </a:bodyPr>
          <a:lstStyle/>
          <a:p>
            <a:pPr algn="just">
              <a:lnSpc>
                <a:spcPct val="115000"/>
              </a:lnSpc>
              <a:spcAft>
                <a:spcPts val="710"/>
              </a:spcAft>
            </a:pPr>
            <a:r>
              <a:rPr lang="en-US" sz="2400" b="1" i="1" dirty="0">
                <a:solidFill>
                  <a:srgbClr val="00000A"/>
                </a:solidFill>
                <a:latin typeface="Calibri"/>
                <a:ea typeface="Times New Roman"/>
                <a:cs typeface="Liberation Serif"/>
              </a:rPr>
              <a:t>Initiatives consciously strive to create good climates where harsh or aggressive criticism is avoided:</a:t>
            </a:r>
          </a:p>
          <a:p>
            <a:pPr algn="just">
              <a:lnSpc>
                <a:spcPct val="115000"/>
              </a:lnSpc>
              <a:spcAft>
                <a:spcPts val="710"/>
              </a:spcAft>
            </a:pPr>
            <a:endParaRPr lang="en-US" sz="2000" dirty="0">
              <a:solidFill>
                <a:srgbClr val="00000A"/>
              </a:solidFill>
              <a:latin typeface="Calibri"/>
              <a:ea typeface="Times New Roman"/>
              <a:cs typeface="Liberation Serif"/>
            </a:endParaRPr>
          </a:p>
          <a:p>
            <a:pPr algn="just">
              <a:lnSpc>
                <a:spcPct val="115000"/>
              </a:lnSpc>
              <a:spcAft>
                <a:spcPts val="710"/>
              </a:spcAft>
            </a:pPr>
            <a:r>
              <a:rPr lang="en-US" sz="2200" dirty="0">
                <a:solidFill>
                  <a:srgbClr val="00000A"/>
                </a:solidFill>
                <a:latin typeface="Calibri"/>
                <a:ea typeface="Times New Roman"/>
                <a:cs typeface="Liberation Serif"/>
              </a:rPr>
              <a:t>“For me the key element was </a:t>
            </a:r>
            <a:r>
              <a:rPr lang="en-US" sz="2200" dirty="0">
                <a:solidFill>
                  <a:srgbClr val="F15922"/>
                </a:solidFill>
                <a:latin typeface="Calibri"/>
                <a:ea typeface="Times New Roman"/>
                <a:cs typeface="Liberation Serif"/>
              </a:rPr>
              <a:t>the good climate that existed</a:t>
            </a:r>
            <a:r>
              <a:rPr lang="en-US" sz="2200" dirty="0">
                <a:solidFill>
                  <a:srgbClr val="00000A"/>
                </a:solidFill>
                <a:latin typeface="Calibri"/>
                <a:ea typeface="Times New Roman"/>
                <a:cs typeface="Liberation Serif"/>
              </a:rPr>
              <a:t>. Even when there was disagreement with how certain members acted, when representatives went to meetings and maybe they didn´t do what was previously agreed, or they had a different perspective on how to present it </a:t>
            </a:r>
            <a:r>
              <a:rPr lang="en-US" sz="2200" dirty="0" err="1">
                <a:solidFill>
                  <a:srgbClr val="00000A"/>
                </a:solidFill>
                <a:latin typeface="Calibri"/>
                <a:ea typeface="Times New Roman"/>
                <a:cs typeface="Liberation Serif"/>
              </a:rPr>
              <a:t>etc</a:t>
            </a:r>
            <a:r>
              <a:rPr lang="en-US" sz="2200" dirty="0">
                <a:solidFill>
                  <a:srgbClr val="00000A"/>
                </a:solidFill>
                <a:latin typeface="Calibri"/>
                <a:ea typeface="Times New Roman"/>
                <a:cs typeface="Liberation Serif"/>
              </a:rPr>
              <a:t>…even in these cases, pulling people by the ears was done very elegantly, something like…next time we should do it like this….and </a:t>
            </a:r>
            <a:r>
              <a:rPr lang="en-US" sz="2200" dirty="0">
                <a:solidFill>
                  <a:srgbClr val="F15922"/>
                </a:solidFill>
                <a:latin typeface="Calibri"/>
                <a:ea typeface="Times New Roman"/>
                <a:cs typeface="Liberation Serif"/>
              </a:rPr>
              <a:t>this was amazing compared to other projects I have been in</a:t>
            </a:r>
            <a:r>
              <a:rPr lang="en-US" sz="2200" dirty="0">
                <a:solidFill>
                  <a:srgbClr val="00000A"/>
                </a:solidFill>
                <a:latin typeface="Calibri"/>
                <a:ea typeface="Times New Roman"/>
                <a:cs typeface="Liberation Serif"/>
              </a:rPr>
              <a:t>” (FIARE_10).</a:t>
            </a:r>
            <a:endParaRPr lang="es-ES" sz="2200" dirty="0">
              <a:latin typeface="Calibri"/>
              <a:ea typeface="Calibri"/>
              <a:cs typeface="Times New Roman"/>
            </a:endParaRP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2115469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Relatedness</a:t>
            </a:r>
            <a:endParaRPr lang="es-ES" dirty="0"/>
          </a:p>
        </p:txBody>
      </p:sp>
      <p:sp>
        <p:nvSpPr>
          <p:cNvPr id="3" name="2 Marcador de texto"/>
          <p:cNvSpPr>
            <a:spLocks noGrp="1"/>
          </p:cNvSpPr>
          <p:nvPr>
            <p:ph type="body" idx="1"/>
          </p:nvPr>
        </p:nvSpPr>
        <p:spPr/>
        <p:txBody>
          <a:bodyPr>
            <a:normAutofit/>
          </a:bodyPr>
          <a:lstStyle/>
          <a:p>
            <a:pPr lvl="0" algn="just">
              <a:lnSpc>
                <a:spcPct val="120000"/>
              </a:lnSpc>
              <a:spcAft>
                <a:spcPts val="710"/>
              </a:spcAft>
              <a:buSzPts val="1000"/>
              <a:tabLst>
                <a:tab pos="457200" algn="l"/>
              </a:tabLst>
            </a:pPr>
            <a:r>
              <a:rPr lang="en-US" sz="2400" b="1" i="1" dirty="0">
                <a:solidFill>
                  <a:srgbClr val="00000A"/>
                </a:solidFill>
                <a:latin typeface="Calibri"/>
                <a:ea typeface="Times New Roman"/>
                <a:cs typeface="Liberation Serif"/>
              </a:rPr>
              <a:t>Local manifestations that develop an intense activity and enable spaces for celebration seem to be more successful and participative </a:t>
            </a:r>
          </a:p>
          <a:p>
            <a:pPr lvl="0" algn="just">
              <a:lnSpc>
                <a:spcPct val="120000"/>
              </a:lnSpc>
              <a:spcAft>
                <a:spcPts val="710"/>
              </a:spcAft>
              <a:buSzPts val="1000"/>
              <a:tabLst>
                <a:tab pos="457200" algn="l"/>
              </a:tabLst>
            </a:pPr>
            <a:endParaRPr lang="en-US" sz="2800" i="1" dirty="0">
              <a:solidFill>
                <a:srgbClr val="00000A"/>
              </a:solidFill>
              <a:latin typeface="Calibri"/>
              <a:ea typeface="Times New Roman"/>
              <a:cs typeface="Liberation Serif"/>
            </a:endParaRPr>
          </a:p>
          <a:p>
            <a:pPr lvl="1" algn="just">
              <a:lnSpc>
                <a:spcPct val="120000"/>
              </a:lnSpc>
              <a:spcAft>
                <a:spcPts val="710"/>
              </a:spcAft>
              <a:buSzPts val="1000"/>
              <a:tabLst>
                <a:tab pos="457200" algn="l"/>
              </a:tabLst>
            </a:pPr>
            <a:r>
              <a:rPr lang="en-US" sz="2400" dirty="0">
                <a:solidFill>
                  <a:srgbClr val="00000A"/>
                </a:solidFill>
                <a:latin typeface="Calibri"/>
                <a:ea typeface="Times New Roman"/>
                <a:cs typeface="Liberation Serif"/>
              </a:rPr>
              <a:t>“</a:t>
            </a:r>
            <a:r>
              <a:rPr lang="en-US" sz="2400" b="1" dirty="0">
                <a:solidFill>
                  <a:srgbClr val="F15922"/>
                </a:solidFill>
                <a:latin typeface="Calibri"/>
                <a:ea typeface="Times New Roman"/>
                <a:cs typeface="Liberation Serif"/>
              </a:rPr>
              <a:t>Close relations and friendship encourages people´s participation in our activities</a:t>
            </a:r>
            <a:r>
              <a:rPr lang="en-US" sz="2400" dirty="0">
                <a:solidFill>
                  <a:srgbClr val="00000A"/>
                </a:solidFill>
                <a:latin typeface="Calibri"/>
                <a:ea typeface="Times New Roman"/>
                <a:cs typeface="Liberation Serif"/>
              </a:rPr>
              <a:t>, because they are sharing time with friends and having a good time” (SFAV_04). </a:t>
            </a:r>
            <a:endParaRPr lang="es-ES" sz="2400" dirty="0">
              <a:solidFill>
                <a:srgbClr val="00000A"/>
              </a:solidFill>
              <a:latin typeface="Calibri"/>
              <a:ea typeface="Calibri"/>
              <a:cs typeface="Times New Roman"/>
            </a:endParaRP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3681593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The</a:t>
            </a:r>
            <a:r>
              <a:rPr lang="es-ES" dirty="0"/>
              <a:t> </a:t>
            </a:r>
            <a:r>
              <a:rPr lang="es-ES" dirty="0" err="1"/>
              <a:t>need</a:t>
            </a:r>
            <a:r>
              <a:rPr lang="es-ES" dirty="0"/>
              <a:t> </a:t>
            </a:r>
            <a:r>
              <a:rPr lang="es-ES" dirty="0" err="1"/>
              <a:t>for</a:t>
            </a:r>
            <a:r>
              <a:rPr lang="es-ES" dirty="0"/>
              <a:t> </a:t>
            </a:r>
            <a:r>
              <a:rPr lang="es-ES" dirty="0" err="1"/>
              <a:t>relatedness</a:t>
            </a:r>
            <a:endParaRPr lang="es-ES" dirty="0"/>
          </a:p>
        </p:txBody>
      </p:sp>
      <p:sp>
        <p:nvSpPr>
          <p:cNvPr id="3" name="2 Marcador de texto"/>
          <p:cNvSpPr>
            <a:spLocks noGrp="1"/>
          </p:cNvSpPr>
          <p:nvPr>
            <p:ph type="body" idx="1"/>
          </p:nvPr>
        </p:nvSpPr>
        <p:spPr/>
        <p:txBody>
          <a:bodyPr/>
          <a:lstStyle/>
          <a:p>
            <a:pPr marL="450215" algn="just">
              <a:lnSpc>
                <a:spcPct val="103000"/>
              </a:lnSpc>
              <a:spcAft>
                <a:spcPts val="0"/>
              </a:spcAft>
            </a:pPr>
            <a:r>
              <a:rPr lang="en-GB" sz="2400" b="1" i="1" kern="150" dirty="0">
                <a:latin typeface="Calibri"/>
                <a:ea typeface="DejaVu Sans"/>
                <a:cs typeface="FreeSans"/>
              </a:rPr>
              <a:t>The need for relatedness drives the setting up of networks: </a:t>
            </a:r>
          </a:p>
          <a:p>
            <a:pPr marL="450215" algn="just">
              <a:lnSpc>
                <a:spcPct val="103000"/>
              </a:lnSpc>
              <a:spcAft>
                <a:spcPts val="0"/>
              </a:spcAft>
            </a:pPr>
            <a:endParaRPr lang="en-GB" sz="2800" kern="150" dirty="0">
              <a:latin typeface="Calibri"/>
              <a:ea typeface="DejaVu Sans"/>
              <a:cs typeface="FreeSans"/>
            </a:endParaRPr>
          </a:p>
          <a:p>
            <a:pPr marL="450215" algn="just">
              <a:lnSpc>
                <a:spcPct val="103000"/>
              </a:lnSpc>
              <a:spcAft>
                <a:spcPts val="0"/>
              </a:spcAft>
            </a:pPr>
            <a:r>
              <a:rPr lang="en-GB" sz="2400" kern="150" dirty="0">
                <a:latin typeface="Calibri" panose="020F0502020204030204" pitchFamily="34" charset="0"/>
                <a:ea typeface="DejaVu Sans"/>
                <a:cs typeface="FreeSans"/>
              </a:rPr>
              <a:t>FEBEA was thus born with the aim of defending the existence of credit unions, protecting ethical banking and becoming a platform of political action that could work to introduce changes in European banking regulations but also to </a:t>
            </a:r>
            <a:r>
              <a:rPr lang="en-GB" sz="2400" b="1" kern="150" dirty="0">
                <a:solidFill>
                  <a:srgbClr val="F15922"/>
                </a:solidFill>
                <a:latin typeface="Calibri" panose="020F0502020204030204" pitchFamily="34" charset="0"/>
                <a:ea typeface="DejaVu Sans"/>
                <a:cs typeface="FreeSans"/>
              </a:rPr>
              <a:t>“have a space to share and talk, meet friends</a:t>
            </a:r>
            <a:r>
              <a:rPr lang="en-GB" sz="2400" kern="150" dirty="0">
                <a:latin typeface="Calibri" panose="020F0502020204030204" pitchFamily="34" charset="0"/>
                <a:ea typeface="DejaVu Sans"/>
                <a:cs typeface="FreeSans"/>
              </a:rPr>
              <a:t>”. (FEBEA_06).</a:t>
            </a:r>
            <a:endParaRPr lang="es-ES" sz="2400" kern="150" dirty="0">
              <a:latin typeface="Calibri" panose="020F0502020204030204" pitchFamily="34" charset="0"/>
              <a:ea typeface="DejaVu Sans"/>
              <a:cs typeface="FreeSans"/>
            </a:endParaRP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407605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Relatedness</a:t>
            </a:r>
            <a:endParaRPr lang="es-ES" dirty="0"/>
          </a:p>
        </p:txBody>
      </p:sp>
      <p:sp>
        <p:nvSpPr>
          <p:cNvPr id="3" name="2 Marcador de texto"/>
          <p:cNvSpPr>
            <a:spLocks noGrp="1"/>
          </p:cNvSpPr>
          <p:nvPr>
            <p:ph type="body" idx="1"/>
          </p:nvPr>
        </p:nvSpPr>
        <p:spPr/>
        <p:txBody>
          <a:bodyPr>
            <a:normAutofit/>
          </a:bodyPr>
          <a:lstStyle/>
          <a:p>
            <a:pPr algn="just">
              <a:lnSpc>
                <a:spcPct val="115000"/>
              </a:lnSpc>
              <a:spcAft>
                <a:spcPts val="710"/>
              </a:spcAft>
            </a:pPr>
            <a:r>
              <a:rPr lang="en-US" sz="2400" b="1" i="1" dirty="0">
                <a:solidFill>
                  <a:srgbClr val="00000A"/>
                </a:solidFill>
                <a:latin typeface="Calibri"/>
                <a:ea typeface="Times New Roman"/>
                <a:cs typeface="Liberation Serif"/>
              </a:rPr>
              <a:t>Clear awareness and concern about the loss of relatedness</a:t>
            </a:r>
            <a:r>
              <a:rPr lang="en-US" sz="2800" i="1" dirty="0">
                <a:solidFill>
                  <a:srgbClr val="00000A"/>
                </a:solidFill>
                <a:latin typeface="Calibri"/>
                <a:ea typeface="Times New Roman"/>
                <a:cs typeface="Liberation Serif"/>
              </a:rPr>
              <a:t>:</a:t>
            </a:r>
          </a:p>
          <a:p>
            <a:pPr algn="just">
              <a:lnSpc>
                <a:spcPct val="115000"/>
              </a:lnSpc>
              <a:spcAft>
                <a:spcPts val="710"/>
              </a:spcAft>
            </a:pPr>
            <a:endParaRPr lang="en-US" sz="2800" i="1" dirty="0">
              <a:solidFill>
                <a:srgbClr val="00000A"/>
              </a:solidFill>
              <a:latin typeface="Calibri"/>
              <a:ea typeface="Times New Roman"/>
              <a:cs typeface="Liberation Serif"/>
            </a:endParaRPr>
          </a:p>
          <a:p>
            <a:pPr algn="just">
              <a:lnSpc>
                <a:spcPct val="115000"/>
              </a:lnSpc>
              <a:spcAft>
                <a:spcPts val="710"/>
              </a:spcAft>
            </a:pPr>
            <a:r>
              <a:rPr lang="en-US" sz="2400" dirty="0">
                <a:solidFill>
                  <a:srgbClr val="00000A"/>
                </a:solidFill>
                <a:latin typeface="Calibri"/>
                <a:ea typeface="Times New Roman"/>
                <a:cs typeface="Liberation Serif"/>
              </a:rPr>
              <a:t>“When we reach stability or grow, we could loose proximity to the community, participation circuits, </a:t>
            </a:r>
            <a:r>
              <a:rPr lang="en-US" sz="2400" dirty="0">
                <a:solidFill>
                  <a:srgbClr val="F15922"/>
                </a:solidFill>
                <a:latin typeface="Calibri"/>
                <a:ea typeface="Times New Roman"/>
                <a:cs typeface="Liberation Serif"/>
              </a:rPr>
              <a:t>social connectedness and thus people´s motivation</a:t>
            </a:r>
            <a:r>
              <a:rPr lang="en-US" sz="2400" dirty="0">
                <a:solidFill>
                  <a:srgbClr val="00000A"/>
                </a:solidFill>
                <a:latin typeface="Calibri"/>
                <a:ea typeface="Times New Roman"/>
                <a:cs typeface="Liberation Serif"/>
              </a:rPr>
              <a:t>. But even more, if the financial tool is successful, </a:t>
            </a:r>
            <a:r>
              <a:rPr lang="en-US" sz="2400" dirty="0">
                <a:solidFill>
                  <a:srgbClr val="F15922"/>
                </a:solidFill>
                <a:latin typeface="Calibri"/>
                <a:ea typeface="Times New Roman"/>
                <a:cs typeface="Liberation Serif"/>
              </a:rPr>
              <a:t>we might be in danger of forgetting</a:t>
            </a:r>
            <a:r>
              <a:rPr lang="en-US" sz="2400" dirty="0">
                <a:solidFill>
                  <a:srgbClr val="00000A"/>
                </a:solidFill>
                <a:latin typeface="Calibri"/>
                <a:ea typeface="Times New Roman"/>
                <a:cs typeface="Liberation Serif"/>
              </a:rPr>
              <a:t> our cultural work, our political work, </a:t>
            </a:r>
            <a:r>
              <a:rPr lang="en-US" sz="2400" dirty="0">
                <a:solidFill>
                  <a:srgbClr val="F15922"/>
                </a:solidFill>
                <a:latin typeface="Calibri"/>
                <a:ea typeface="Times New Roman"/>
                <a:cs typeface="Liberation Serif"/>
              </a:rPr>
              <a:t>our alliances with other networks</a:t>
            </a:r>
            <a:r>
              <a:rPr lang="en-US" sz="2400" dirty="0">
                <a:solidFill>
                  <a:srgbClr val="00000A"/>
                </a:solidFill>
                <a:latin typeface="Calibri"/>
                <a:ea typeface="Times New Roman"/>
                <a:cs typeface="Liberation Serif"/>
              </a:rPr>
              <a:t>” (FIARE_07). </a:t>
            </a:r>
            <a:endParaRPr lang="es-ES" sz="2400" dirty="0">
              <a:latin typeface="Calibri"/>
              <a:ea typeface="Calibri"/>
              <a:cs typeface="Times New Roman"/>
            </a:endParaRP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1295970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2409" y="653143"/>
            <a:ext cx="8263145" cy="988332"/>
          </a:xfrm>
        </p:spPr>
        <p:txBody>
          <a:bodyPr/>
          <a:lstStyle/>
          <a:p>
            <a:r>
              <a:rPr lang="es-ES" sz="2800" dirty="0" err="1"/>
              <a:t>Relatedness</a:t>
            </a:r>
            <a:r>
              <a:rPr lang="es-ES" sz="2800" dirty="0"/>
              <a:t> and </a:t>
            </a:r>
            <a:r>
              <a:rPr lang="es-ES" sz="2800" dirty="0" err="1"/>
              <a:t>capacities</a:t>
            </a:r>
            <a:r>
              <a:rPr lang="es-ES" sz="2800" dirty="0"/>
              <a:t> </a:t>
            </a:r>
            <a:r>
              <a:rPr lang="es-ES" sz="2800" dirty="0" err="1"/>
              <a:t>for</a:t>
            </a:r>
            <a:r>
              <a:rPr lang="es-ES" sz="2800" dirty="0"/>
              <a:t> </a:t>
            </a:r>
            <a:r>
              <a:rPr lang="es-ES" sz="2800" dirty="0" err="1"/>
              <a:t>transformative</a:t>
            </a:r>
            <a:r>
              <a:rPr lang="es-ES" sz="2800" dirty="0"/>
              <a:t> </a:t>
            </a:r>
            <a:r>
              <a:rPr lang="es-ES" sz="2800" dirty="0" err="1"/>
              <a:t>action</a:t>
            </a:r>
            <a:endParaRPr lang="es-ES" sz="2800" dirty="0"/>
          </a:p>
        </p:txBody>
      </p:sp>
      <p:sp>
        <p:nvSpPr>
          <p:cNvPr id="3" name="2 Marcador de texto"/>
          <p:cNvSpPr>
            <a:spLocks noGrp="1"/>
          </p:cNvSpPr>
          <p:nvPr>
            <p:ph type="body" idx="1"/>
          </p:nvPr>
        </p:nvSpPr>
        <p:spPr/>
        <p:txBody>
          <a:bodyPr>
            <a:normAutofit/>
          </a:bodyPr>
          <a:lstStyle/>
          <a:p>
            <a:pPr algn="just"/>
            <a:endParaRPr lang="en-US" sz="2400" dirty="0">
              <a:latin typeface="Calibri"/>
              <a:ea typeface="Calibri"/>
              <a:cs typeface="Times New Roman"/>
            </a:endParaRPr>
          </a:p>
          <a:p>
            <a:pPr algn="just"/>
            <a:r>
              <a:rPr lang="en-US" sz="2400" dirty="0">
                <a:latin typeface="Calibri"/>
                <a:ea typeface="Calibri"/>
                <a:cs typeface="Times New Roman"/>
              </a:rPr>
              <a:t>“We repeat this a lot: we will never have the offices of a transnational financial entity, we will never have the resources, because we do not participate in the stock exchange and our capital is limited. This will not be good, wonderful and cheap. Working with an ethical bank will always require activism against the establishment, which means collective action. </a:t>
            </a:r>
            <a:r>
              <a:rPr lang="en-US" sz="2400" b="1" dirty="0">
                <a:solidFill>
                  <a:srgbClr val="F15922"/>
                </a:solidFill>
                <a:latin typeface="Calibri"/>
                <a:ea typeface="Calibri"/>
                <a:cs typeface="Times New Roman"/>
              </a:rPr>
              <a:t>This is not for solitary heroes. It requires connected citizenship”</a:t>
            </a:r>
            <a:r>
              <a:rPr lang="en-US" sz="2400" dirty="0">
                <a:latin typeface="Calibri"/>
                <a:ea typeface="Calibri"/>
                <a:cs typeface="Times New Roman"/>
              </a:rPr>
              <a:t> </a:t>
            </a:r>
            <a:r>
              <a:rPr lang="en-US" sz="2400" dirty="0">
                <a:solidFill>
                  <a:srgbClr val="00000A"/>
                </a:solidFill>
                <a:latin typeface="Calibri"/>
                <a:ea typeface="Times New Roman"/>
                <a:cs typeface="Liberation Serif"/>
              </a:rPr>
              <a:t>(FIARE_07). </a:t>
            </a:r>
            <a:endParaRPr lang="es-ES" sz="2400"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2024425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Relatedness</a:t>
            </a:r>
            <a:r>
              <a:rPr lang="es-ES" dirty="0"/>
              <a:t> and </a:t>
            </a:r>
            <a:r>
              <a:rPr lang="es-ES" dirty="0" err="1"/>
              <a:t>empowerment</a:t>
            </a:r>
            <a:endParaRPr lang="es-ES" dirty="0"/>
          </a:p>
        </p:txBody>
      </p:sp>
      <p:sp>
        <p:nvSpPr>
          <p:cNvPr id="3" name="2 Marcador de texto"/>
          <p:cNvSpPr>
            <a:spLocks noGrp="1"/>
          </p:cNvSpPr>
          <p:nvPr>
            <p:ph type="body" idx="1"/>
          </p:nvPr>
        </p:nvSpPr>
        <p:spPr/>
        <p:txBody>
          <a:bodyPr>
            <a:normAutofit/>
          </a:bodyPr>
          <a:lstStyle/>
          <a:p>
            <a:pPr algn="just">
              <a:lnSpc>
                <a:spcPct val="115000"/>
              </a:lnSpc>
              <a:spcAft>
                <a:spcPts val="710"/>
              </a:spcAft>
            </a:pPr>
            <a:endParaRPr lang="en-US" sz="2800" dirty="0">
              <a:solidFill>
                <a:srgbClr val="00000A"/>
              </a:solidFill>
              <a:latin typeface="Calibri"/>
              <a:ea typeface="Times New Roman"/>
              <a:cs typeface="Liberation Serif"/>
            </a:endParaRPr>
          </a:p>
          <a:p>
            <a:pPr lvl="1" algn="just">
              <a:lnSpc>
                <a:spcPct val="115000"/>
              </a:lnSpc>
              <a:spcAft>
                <a:spcPts val="710"/>
              </a:spcAft>
            </a:pPr>
            <a:r>
              <a:rPr lang="en-US" sz="2400" dirty="0">
                <a:solidFill>
                  <a:srgbClr val="00000A"/>
                </a:solidFill>
                <a:latin typeface="Calibri"/>
                <a:ea typeface="Times New Roman"/>
                <a:cs typeface="Liberation Serif"/>
              </a:rPr>
              <a:t>“Terra Madre </a:t>
            </a:r>
            <a:r>
              <a:rPr lang="en-US" sz="2400" b="1" dirty="0">
                <a:solidFill>
                  <a:srgbClr val="F15922"/>
                </a:solidFill>
                <a:latin typeface="Calibri"/>
                <a:ea typeface="Times New Roman"/>
                <a:cs typeface="Liberation Serif"/>
              </a:rPr>
              <a:t>empowers people</a:t>
            </a:r>
            <a:r>
              <a:rPr lang="en-US" sz="2400" dirty="0">
                <a:solidFill>
                  <a:srgbClr val="00000A"/>
                </a:solidFill>
                <a:latin typeface="Calibri"/>
                <a:ea typeface="Times New Roman"/>
                <a:cs typeface="Liberation Serif"/>
              </a:rPr>
              <a:t> to return to their territories, they all say that they felt lonely, </a:t>
            </a:r>
            <a:r>
              <a:rPr lang="en-US" sz="2400" b="1" dirty="0">
                <a:solidFill>
                  <a:srgbClr val="F15922"/>
                </a:solidFill>
                <a:latin typeface="Calibri"/>
                <a:ea typeface="Times New Roman"/>
                <a:cs typeface="Liberation Serif"/>
              </a:rPr>
              <a:t>but after Terra Madre they did no longer feel in that way</a:t>
            </a:r>
            <a:r>
              <a:rPr lang="en-US" sz="2400" dirty="0">
                <a:solidFill>
                  <a:srgbClr val="00000A"/>
                </a:solidFill>
                <a:latin typeface="Calibri"/>
                <a:ea typeface="Times New Roman"/>
                <a:cs typeface="Liberation Serif"/>
              </a:rPr>
              <a:t>. Slow Food is an international network that understands what they are facing; people share the same issues and problems that they have to cope with in their countries" (SFI_04). </a:t>
            </a:r>
            <a:endParaRPr lang="es-ES" sz="2400" dirty="0">
              <a:latin typeface="Calibri"/>
              <a:ea typeface="Calibri"/>
              <a:cs typeface="Times New Roman"/>
            </a:endParaRP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8126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The</a:t>
            </a:r>
            <a:r>
              <a:rPr lang="es-ES" dirty="0"/>
              <a:t> </a:t>
            </a:r>
            <a:r>
              <a:rPr lang="es-ES" dirty="0" err="1"/>
              <a:t>need</a:t>
            </a:r>
            <a:r>
              <a:rPr lang="es-ES" dirty="0"/>
              <a:t> </a:t>
            </a:r>
            <a:r>
              <a:rPr lang="es-ES" dirty="0" err="1"/>
              <a:t>for</a:t>
            </a:r>
            <a:r>
              <a:rPr lang="es-ES" dirty="0"/>
              <a:t> </a:t>
            </a:r>
            <a:r>
              <a:rPr lang="es-ES" dirty="0" err="1"/>
              <a:t>competence</a:t>
            </a:r>
            <a:r>
              <a:rPr lang="es-ES" dirty="0"/>
              <a:t> </a:t>
            </a:r>
          </a:p>
        </p:txBody>
      </p:sp>
      <p:sp>
        <p:nvSpPr>
          <p:cNvPr id="3" name="2 Marcador de texto"/>
          <p:cNvSpPr>
            <a:spLocks noGrp="1"/>
          </p:cNvSpPr>
          <p:nvPr>
            <p:ph type="body" idx="1"/>
          </p:nvPr>
        </p:nvSpPr>
        <p:spPr/>
        <p:txBody>
          <a:bodyPr/>
          <a:lstStyle/>
          <a:p>
            <a:pPr lvl="0"/>
            <a:r>
              <a:rPr lang="es-ES" sz="2400" b="1" i="1" dirty="0" err="1">
                <a:solidFill>
                  <a:prstClr val="black"/>
                </a:solidFill>
              </a:rPr>
              <a:t>Emphasis</a:t>
            </a:r>
            <a:r>
              <a:rPr lang="es-ES" sz="2400" b="1" i="1" dirty="0">
                <a:solidFill>
                  <a:prstClr val="black"/>
                </a:solidFill>
              </a:rPr>
              <a:t> </a:t>
            </a:r>
            <a:r>
              <a:rPr lang="es-ES" sz="2400" b="1" i="1" dirty="0" err="1">
                <a:solidFill>
                  <a:prstClr val="black"/>
                </a:solidFill>
              </a:rPr>
              <a:t>on</a:t>
            </a:r>
            <a:r>
              <a:rPr lang="es-ES" sz="2400" b="1" i="1" dirty="0">
                <a:solidFill>
                  <a:prstClr val="black"/>
                </a:solidFill>
              </a:rPr>
              <a:t> local </a:t>
            </a:r>
            <a:r>
              <a:rPr lang="es-ES" sz="2400" b="1" i="1" dirty="0" err="1">
                <a:solidFill>
                  <a:prstClr val="black"/>
                </a:solidFill>
              </a:rPr>
              <a:t>knowledge</a:t>
            </a:r>
            <a:r>
              <a:rPr lang="es-ES" sz="2400" b="1" i="1" dirty="0">
                <a:solidFill>
                  <a:prstClr val="black"/>
                </a:solidFill>
              </a:rPr>
              <a:t> and </a:t>
            </a:r>
            <a:r>
              <a:rPr lang="es-ES" sz="2400" b="1" i="1" dirty="0" err="1">
                <a:solidFill>
                  <a:prstClr val="black"/>
                </a:solidFill>
              </a:rPr>
              <a:t>expertise</a:t>
            </a:r>
            <a:endParaRPr lang="es-ES" sz="2400" b="1" i="1" dirty="0">
              <a:solidFill>
                <a:prstClr val="black"/>
              </a:solidFill>
            </a:endParaRPr>
          </a:p>
          <a:p>
            <a:pPr lvl="0"/>
            <a:endParaRPr lang="es-ES" sz="2400" b="1" i="1" dirty="0">
              <a:solidFill>
                <a:prstClr val="black"/>
              </a:solidFill>
            </a:endParaRPr>
          </a:p>
          <a:p>
            <a:pPr lvl="0"/>
            <a:r>
              <a:rPr lang="es-ES" sz="2400" b="1" i="1" dirty="0" err="1">
                <a:solidFill>
                  <a:prstClr val="black"/>
                </a:solidFill>
              </a:rPr>
              <a:t>Being</a:t>
            </a:r>
            <a:r>
              <a:rPr lang="es-ES" sz="2400" b="1" i="1" dirty="0">
                <a:solidFill>
                  <a:prstClr val="black"/>
                </a:solidFill>
              </a:rPr>
              <a:t> </a:t>
            </a:r>
            <a:r>
              <a:rPr lang="es-ES" sz="2400" b="1" i="1" dirty="0" err="1">
                <a:solidFill>
                  <a:prstClr val="black"/>
                </a:solidFill>
              </a:rPr>
              <a:t>an</a:t>
            </a:r>
            <a:r>
              <a:rPr lang="es-ES" sz="2400" b="1" i="1" dirty="0">
                <a:solidFill>
                  <a:prstClr val="black"/>
                </a:solidFill>
              </a:rPr>
              <a:t> active </a:t>
            </a:r>
            <a:r>
              <a:rPr lang="es-ES" sz="2400" b="1" i="1" dirty="0" err="1">
                <a:solidFill>
                  <a:prstClr val="black"/>
                </a:solidFill>
              </a:rPr>
              <a:t>part</a:t>
            </a:r>
            <a:r>
              <a:rPr lang="es-ES" sz="2400" b="1" i="1" dirty="0">
                <a:solidFill>
                  <a:prstClr val="black"/>
                </a:solidFill>
              </a:rPr>
              <a:t> of </a:t>
            </a:r>
            <a:r>
              <a:rPr lang="es-ES" sz="2400" b="1" i="1" dirty="0" err="1">
                <a:solidFill>
                  <a:prstClr val="black"/>
                </a:solidFill>
              </a:rPr>
              <a:t>the</a:t>
            </a:r>
            <a:r>
              <a:rPr lang="es-ES" sz="2400" b="1" i="1" dirty="0">
                <a:solidFill>
                  <a:prstClr val="black"/>
                </a:solidFill>
              </a:rPr>
              <a:t> </a:t>
            </a:r>
            <a:r>
              <a:rPr lang="es-ES" sz="2400" b="1" i="1" dirty="0" err="1">
                <a:solidFill>
                  <a:prstClr val="black"/>
                </a:solidFill>
              </a:rPr>
              <a:t>project</a:t>
            </a:r>
            <a:endParaRPr lang="es-ES" sz="2400" b="1" i="1" dirty="0">
              <a:solidFill>
                <a:prstClr val="black"/>
              </a:solidFill>
            </a:endParaRPr>
          </a:p>
          <a:p>
            <a:pPr lvl="0"/>
            <a:endParaRPr lang="es-ES" sz="2400" dirty="0">
              <a:solidFill>
                <a:prstClr val="black"/>
              </a:solidFill>
            </a:endParaRPr>
          </a:p>
          <a:p>
            <a:pPr lvl="1" algn="just"/>
            <a:r>
              <a:rPr lang="en-GB" sz="2400" dirty="0">
                <a:solidFill>
                  <a:schemeClr val="tx1"/>
                </a:solidFill>
              </a:rPr>
              <a:t>“What I liked most about FIARE is how it was constituted and how it is structured, different from merely being an ethical bank, like </a:t>
            </a:r>
            <a:r>
              <a:rPr lang="en-GB" sz="2400" dirty="0" err="1">
                <a:solidFill>
                  <a:schemeClr val="tx1"/>
                </a:solidFill>
              </a:rPr>
              <a:t>Triodos</a:t>
            </a:r>
            <a:r>
              <a:rPr lang="en-GB" sz="2400" dirty="0">
                <a:solidFill>
                  <a:schemeClr val="tx1"/>
                </a:solidFill>
              </a:rPr>
              <a:t>. In FIARE, there is a different ideology and a different way of doing things. </a:t>
            </a:r>
            <a:r>
              <a:rPr lang="en-GB" sz="2400" b="1" dirty="0">
                <a:solidFill>
                  <a:srgbClr val="F15922"/>
                </a:solidFill>
              </a:rPr>
              <a:t>You are involved in the construction of the bank; you are a part of the project</a:t>
            </a:r>
            <a:r>
              <a:rPr lang="en-GB" sz="2400" dirty="0">
                <a:solidFill>
                  <a:schemeClr val="tx1"/>
                </a:solidFill>
              </a:rPr>
              <a:t>” (FIARE_01).</a:t>
            </a:r>
            <a:endParaRPr lang="es-ES" sz="2400" dirty="0">
              <a:solidFill>
                <a:schemeClr val="tx1"/>
              </a:solidFill>
            </a:endParaRPr>
          </a:p>
          <a:p>
            <a:pPr lvl="0"/>
            <a:endParaRPr lang="es-ES" dirty="0">
              <a:solidFill>
                <a:prstClr val="black"/>
              </a:solidFill>
            </a:endParaRP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4161316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The</a:t>
            </a:r>
            <a:r>
              <a:rPr lang="es-ES" dirty="0"/>
              <a:t> </a:t>
            </a:r>
            <a:r>
              <a:rPr lang="es-ES" dirty="0" err="1"/>
              <a:t>need</a:t>
            </a:r>
            <a:r>
              <a:rPr lang="es-ES" dirty="0"/>
              <a:t> </a:t>
            </a:r>
            <a:r>
              <a:rPr lang="es-ES" dirty="0" err="1"/>
              <a:t>for</a:t>
            </a:r>
            <a:r>
              <a:rPr lang="es-ES" dirty="0"/>
              <a:t> </a:t>
            </a:r>
            <a:r>
              <a:rPr lang="es-ES" dirty="0" err="1"/>
              <a:t>competence</a:t>
            </a:r>
            <a:endParaRPr lang="es-ES" dirty="0"/>
          </a:p>
        </p:txBody>
      </p:sp>
      <p:sp>
        <p:nvSpPr>
          <p:cNvPr id="3" name="2 Marcador de texto"/>
          <p:cNvSpPr>
            <a:spLocks noGrp="1"/>
          </p:cNvSpPr>
          <p:nvPr>
            <p:ph type="body" idx="1"/>
          </p:nvPr>
        </p:nvSpPr>
        <p:spPr/>
        <p:txBody>
          <a:bodyPr/>
          <a:lstStyle/>
          <a:p>
            <a:pPr marL="457200">
              <a:lnSpc>
                <a:spcPct val="115000"/>
              </a:lnSpc>
              <a:spcAft>
                <a:spcPts val="1000"/>
              </a:spcAft>
            </a:pPr>
            <a:r>
              <a:rPr lang="en-US" sz="2400" b="1" i="1" dirty="0">
                <a:latin typeface="Calibri"/>
                <a:ea typeface="Calibri"/>
                <a:cs typeface="Times New Roman"/>
              </a:rPr>
              <a:t>Seeing the real effects of your efforts in the building of the initiative:</a:t>
            </a:r>
          </a:p>
          <a:p>
            <a:pPr marL="457200">
              <a:lnSpc>
                <a:spcPct val="115000"/>
              </a:lnSpc>
              <a:spcAft>
                <a:spcPts val="1000"/>
              </a:spcAft>
            </a:pPr>
            <a:endParaRPr lang="en-US" sz="2800" dirty="0">
              <a:latin typeface="Calibri"/>
              <a:ea typeface="Calibri"/>
              <a:cs typeface="Times New Roman"/>
            </a:endParaRPr>
          </a:p>
          <a:p>
            <a:pPr marL="914400" lvl="1">
              <a:lnSpc>
                <a:spcPct val="115000"/>
              </a:lnSpc>
              <a:spcAft>
                <a:spcPts val="1000"/>
              </a:spcAft>
            </a:pPr>
            <a:r>
              <a:rPr lang="en-US" sz="2800" b="1" dirty="0">
                <a:solidFill>
                  <a:schemeClr val="tx1"/>
                </a:solidFill>
                <a:latin typeface="Calibri"/>
                <a:ea typeface="Calibri"/>
                <a:cs typeface="Times New Roman"/>
              </a:rPr>
              <a:t>“What I like about being part of FIARE is that we are doing something real, we are transforming utopia into reality” (FIARE_03)</a:t>
            </a:r>
            <a:endParaRPr lang="es-ES" sz="2800" b="1" dirty="0">
              <a:solidFill>
                <a:schemeClr val="tx1"/>
              </a:solidFill>
              <a:latin typeface="Calibri"/>
              <a:ea typeface="Calibri"/>
              <a:cs typeface="Times New Roman"/>
            </a:endParaRP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4113063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Conceptualizing</a:t>
            </a:r>
            <a:r>
              <a:rPr lang="es-ES" dirty="0"/>
              <a:t> </a:t>
            </a:r>
            <a:r>
              <a:rPr lang="es-ES" dirty="0" err="1"/>
              <a:t>agency</a:t>
            </a:r>
            <a:endParaRPr lang="es-ES" dirty="0"/>
          </a:p>
        </p:txBody>
      </p:sp>
      <p:sp>
        <p:nvSpPr>
          <p:cNvPr id="3" name="2 Marcador de texto"/>
          <p:cNvSpPr>
            <a:spLocks noGrp="1"/>
          </p:cNvSpPr>
          <p:nvPr>
            <p:ph type="body" idx="1"/>
          </p:nvPr>
        </p:nvSpPr>
        <p:spPr/>
        <p:txBody>
          <a:bodyPr>
            <a:normAutofit/>
          </a:bodyPr>
          <a:lstStyle/>
          <a:p>
            <a:pPr algn="just"/>
            <a:r>
              <a:rPr lang="es-ES" sz="2800" dirty="0" err="1"/>
              <a:t>Not</a:t>
            </a:r>
            <a:r>
              <a:rPr lang="es-ES" sz="2800" dirty="0"/>
              <a:t> a set of </a:t>
            </a:r>
            <a:r>
              <a:rPr lang="es-ES" sz="2800" dirty="0" err="1"/>
              <a:t>static</a:t>
            </a:r>
            <a:r>
              <a:rPr lang="es-ES" sz="2800" dirty="0"/>
              <a:t> </a:t>
            </a:r>
            <a:r>
              <a:rPr lang="es-ES" sz="2800" dirty="0" err="1"/>
              <a:t>capacities</a:t>
            </a:r>
            <a:r>
              <a:rPr lang="es-ES" sz="2800" dirty="0"/>
              <a:t>, </a:t>
            </a:r>
            <a:r>
              <a:rPr lang="es-ES" sz="2800" dirty="0" err="1"/>
              <a:t>but</a:t>
            </a:r>
            <a:r>
              <a:rPr lang="es-ES" sz="2800" dirty="0"/>
              <a:t> a fluid </a:t>
            </a:r>
            <a:r>
              <a:rPr lang="es-ES" sz="2800" dirty="0" err="1"/>
              <a:t>process</a:t>
            </a:r>
            <a:r>
              <a:rPr lang="es-ES" sz="2800" dirty="0"/>
              <a:t> </a:t>
            </a:r>
            <a:r>
              <a:rPr lang="es-ES" sz="2800" dirty="0" err="1"/>
              <a:t>through</a:t>
            </a:r>
            <a:r>
              <a:rPr lang="es-ES" sz="2800" dirty="0"/>
              <a:t> </a:t>
            </a:r>
            <a:r>
              <a:rPr lang="es-ES" sz="2800" dirty="0" err="1"/>
              <a:t>which</a:t>
            </a:r>
            <a:r>
              <a:rPr lang="es-ES" sz="2800" dirty="0"/>
              <a:t> </a:t>
            </a:r>
            <a:r>
              <a:rPr lang="es-ES" sz="2800" dirty="0" err="1">
                <a:solidFill>
                  <a:srgbClr val="F15922"/>
                </a:solidFill>
              </a:rPr>
              <a:t>individuals</a:t>
            </a:r>
            <a:r>
              <a:rPr lang="es-ES" sz="2800" dirty="0">
                <a:solidFill>
                  <a:srgbClr val="F15922"/>
                </a:solidFill>
              </a:rPr>
              <a:t> and </a:t>
            </a:r>
            <a:r>
              <a:rPr lang="es-ES" sz="2800" dirty="0" err="1">
                <a:solidFill>
                  <a:srgbClr val="F15922"/>
                </a:solidFill>
              </a:rPr>
              <a:t>groups</a:t>
            </a:r>
            <a:r>
              <a:rPr lang="es-ES" sz="2800" dirty="0">
                <a:solidFill>
                  <a:srgbClr val="F15922"/>
                </a:solidFill>
              </a:rPr>
              <a:t> </a:t>
            </a:r>
            <a:r>
              <a:rPr lang="es-ES" sz="2800" dirty="0" err="1">
                <a:solidFill>
                  <a:srgbClr val="F15922"/>
                </a:solidFill>
              </a:rPr>
              <a:t>direct</a:t>
            </a:r>
            <a:r>
              <a:rPr lang="es-ES" sz="2800" dirty="0">
                <a:solidFill>
                  <a:srgbClr val="F15922"/>
                </a:solidFill>
              </a:rPr>
              <a:t> </a:t>
            </a:r>
            <a:r>
              <a:rPr lang="es-ES" sz="2800" dirty="0" err="1">
                <a:solidFill>
                  <a:srgbClr val="F15922"/>
                </a:solidFill>
              </a:rPr>
              <a:t>their</a:t>
            </a:r>
            <a:r>
              <a:rPr lang="es-ES" sz="2800" dirty="0">
                <a:solidFill>
                  <a:srgbClr val="F15922"/>
                </a:solidFill>
              </a:rPr>
              <a:t> </a:t>
            </a:r>
            <a:r>
              <a:rPr lang="es-ES" sz="2800" dirty="0" err="1">
                <a:solidFill>
                  <a:srgbClr val="F15922"/>
                </a:solidFill>
              </a:rPr>
              <a:t>action</a:t>
            </a:r>
            <a:r>
              <a:rPr lang="es-ES" sz="2800" dirty="0">
                <a:solidFill>
                  <a:srgbClr val="F15922"/>
                </a:solidFill>
              </a:rPr>
              <a:t> to </a:t>
            </a:r>
            <a:r>
              <a:rPr lang="es-ES" sz="2800" dirty="0" err="1">
                <a:solidFill>
                  <a:srgbClr val="F15922"/>
                </a:solidFill>
              </a:rPr>
              <a:t>effect</a:t>
            </a:r>
            <a:r>
              <a:rPr lang="es-ES" sz="2800" dirty="0">
                <a:solidFill>
                  <a:srgbClr val="F15922"/>
                </a:solidFill>
              </a:rPr>
              <a:t> </a:t>
            </a:r>
            <a:r>
              <a:rPr lang="es-ES" sz="2800" dirty="0" err="1">
                <a:solidFill>
                  <a:srgbClr val="F15922"/>
                </a:solidFill>
              </a:rPr>
              <a:t>change</a:t>
            </a:r>
            <a:r>
              <a:rPr lang="es-ES" sz="2800" dirty="0">
                <a:solidFill>
                  <a:srgbClr val="F15922"/>
                </a:solidFill>
              </a:rPr>
              <a:t> at individual and interpersonal </a:t>
            </a:r>
            <a:r>
              <a:rPr lang="es-ES" sz="2800" dirty="0" err="1">
                <a:solidFill>
                  <a:srgbClr val="F15922"/>
                </a:solidFill>
              </a:rPr>
              <a:t>levels</a:t>
            </a:r>
            <a:r>
              <a:rPr lang="es-ES" sz="2800" dirty="0">
                <a:solidFill>
                  <a:srgbClr val="F15922"/>
                </a:solidFill>
              </a:rPr>
              <a:t> and in </a:t>
            </a:r>
            <a:r>
              <a:rPr lang="es-ES" sz="2800" dirty="0" err="1">
                <a:solidFill>
                  <a:srgbClr val="F15922"/>
                </a:solidFill>
              </a:rPr>
              <a:t>their</a:t>
            </a:r>
            <a:r>
              <a:rPr lang="es-ES" sz="2800" dirty="0">
                <a:solidFill>
                  <a:srgbClr val="F15922"/>
                </a:solidFill>
              </a:rPr>
              <a:t> </a:t>
            </a:r>
            <a:r>
              <a:rPr lang="es-ES" sz="2800" dirty="0" err="1">
                <a:solidFill>
                  <a:srgbClr val="F15922"/>
                </a:solidFill>
              </a:rPr>
              <a:t>contexts</a:t>
            </a:r>
            <a:r>
              <a:rPr lang="es-ES" sz="2800" dirty="0">
                <a:solidFill>
                  <a:srgbClr val="F15922"/>
                </a:solidFill>
              </a:rPr>
              <a:t>. </a:t>
            </a:r>
          </a:p>
          <a:p>
            <a:endParaRPr lang="es-ES" dirty="0"/>
          </a:p>
        </p:txBody>
      </p:sp>
      <p:sp>
        <p:nvSpPr>
          <p:cNvPr id="4" name="3 Marcador de texto"/>
          <p:cNvSpPr>
            <a:spLocks noGrp="1"/>
          </p:cNvSpPr>
          <p:nvPr>
            <p:ph type="body" sz="quarter" idx="10"/>
          </p:nvPr>
        </p:nvSpPr>
        <p:spPr>
          <a:xfrm>
            <a:off x="5455920" y="6468945"/>
            <a:ext cx="3556000" cy="355600"/>
          </a:xfrm>
        </p:spPr>
        <p:txBody>
          <a:bodyPr/>
          <a:lstStyle/>
          <a:p>
            <a:r>
              <a:rPr lang="es-ES" dirty="0" err="1"/>
              <a:t>People-environment</a:t>
            </a:r>
            <a:r>
              <a:rPr lang="es-ES" dirty="0"/>
              <a:t> </a:t>
            </a:r>
            <a:r>
              <a:rPr lang="es-ES" dirty="0" err="1"/>
              <a:t>Research</a:t>
            </a:r>
            <a:r>
              <a:rPr lang="es-ES" dirty="0"/>
              <a:t> </a:t>
            </a:r>
            <a:r>
              <a:rPr lang="es-ES" dirty="0" err="1"/>
              <a:t>Group</a:t>
            </a:r>
            <a:endParaRPr lang="es-E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485813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The</a:t>
            </a:r>
            <a:r>
              <a:rPr lang="es-ES" dirty="0"/>
              <a:t> </a:t>
            </a:r>
            <a:r>
              <a:rPr lang="es-ES" dirty="0" err="1"/>
              <a:t>need</a:t>
            </a:r>
            <a:r>
              <a:rPr lang="es-ES" dirty="0"/>
              <a:t> </a:t>
            </a:r>
            <a:r>
              <a:rPr lang="es-ES" dirty="0" err="1"/>
              <a:t>for</a:t>
            </a:r>
            <a:r>
              <a:rPr lang="es-ES" dirty="0"/>
              <a:t> </a:t>
            </a:r>
            <a:r>
              <a:rPr lang="es-ES" dirty="0" err="1"/>
              <a:t>competence</a:t>
            </a:r>
            <a:endParaRPr lang="es-ES" dirty="0"/>
          </a:p>
        </p:txBody>
      </p:sp>
      <p:sp>
        <p:nvSpPr>
          <p:cNvPr id="3" name="2 Marcador de texto"/>
          <p:cNvSpPr>
            <a:spLocks noGrp="1"/>
          </p:cNvSpPr>
          <p:nvPr>
            <p:ph type="body" idx="1"/>
          </p:nvPr>
        </p:nvSpPr>
        <p:spPr/>
        <p:txBody>
          <a:bodyPr/>
          <a:lstStyle/>
          <a:p>
            <a:r>
              <a:rPr lang="en-US" sz="2400" b="1" i="1" dirty="0">
                <a:solidFill>
                  <a:srgbClr val="00000A"/>
                </a:solidFill>
                <a:latin typeface="Calibri"/>
                <a:ea typeface="Times New Roman"/>
                <a:cs typeface="Liberation Serif"/>
              </a:rPr>
              <a:t>Having the space to assume tasks that are not beyond their level of expertize and comfort:</a:t>
            </a:r>
          </a:p>
          <a:p>
            <a:endParaRPr lang="en-US" sz="2800" dirty="0">
              <a:solidFill>
                <a:srgbClr val="00000A"/>
              </a:solidFill>
              <a:latin typeface="Calibri"/>
              <a:ea typeface="Times New Roman"/>
              <a:cs typeface="Liberation Serif"/>
            </a:endParaRPr>
          </a:p>
          <a:p>
            <a:pPr lvl="1" algn="just"/>
            <a:r>
              <a:rPr lang="en-US" sz="2400" dirty="0">
                <a:solidFill>
                  <a:srgbClr val="00000A"/>
                </a:solidFill>
                <a:latin typeface="Calibri"/>
                <a:ea typeface="Times New Roman"/>
                <a:cs typeface="Liberation Serif"/>
              </a:rPr>
              <a:t>“It is a commitment that is easy to perform, it is a pleasure. If you are a Greenpeace activist, let's imagine, you have to tie yourself up a factory, or climb buildings, it is a sacrifice, but eating healthy, good food? All you have to do, if you collaborate with Slow Food, </a:t>
            </a:r>
            <a:r>
              <a:rPr lang="en-US" sz="2400" b="1" dirty="0">
                <a:solidFill>
                  <a:srgbClr val="F15922"/>
                </a:solidFill>
                <a:latin typeface="Calibri"/>
                <a:ea typeface="Times New Roman"/>
                <a:cs typeface="Liberation Serif"/>
              </a:rPr>
              <a:t>is to be a conscious consumer” </a:t>
            </a:r>
            <a:r>
              <a:rPr lang="en-US" sz="2400" dirty="0">
                <a:solidFill>
                  <a:srgbClr val="00000A"/>
                </a:solidFill>
                <a:latin typeface="Calibri"/>
                <a:ea typeface="Times New Roman"/>
                <a:cs typeface="Liberation Serif"/>
              </a:rPr>
              <a:t>(SFAV_02).</a:t>
            </a:r>
            <a:endParaRPr lang="es-ES" sz="2400" dirty="0">
              <a:solidFill>
                <a:srgbClr val="00000A"/>
              </a:solidFill>
              <a:latin typeface="Calibri"/>
              <a:ea typeface="Times New Roman"/>
              <a:cs typeface="Liberation Serif"/>
            </a:endParaRPr>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3734789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2409" y="394041"/>
            <a:ext cx="8263145" cy="518204"/>
          </a:xfrm>
        </p:spPr>
        <p:txBody>
          <a:bodyPr/>
          <a:lstStyle/>
          <a:p>
            <a:r>
              <a:rPr lang="es-ES" dirty="0" err="1"/>
              <a:t>The</a:t>
            </a:r>
            <a:r>
              <a:rPr lang="es-ES" dirty="0"/>
              <a:t> </a:t>
            </a:r>
            <a:r>
              <a:rPr lang="es-ES" dirty="0" err="1"/>
              <a:t>need</a:t>
            </a:r>
            <a:r>
              <a:rPr lang="es-ES" dirty="0"/>
              <a:t> </a:t>
            </a:r>
            <a:r>
              <a:rPr lang="es-ES" dirty="0" err="1"/>
              <a:t>for</a:t>
            </a:r>
            <a:r>
              <a:rPr lang="es-ES" dirty="0"/>
              <a:t> </a:t>
            </a:r>
            <a:r>
              <a:rPr lang="es-ES" dirty="0" err="1"/>
              <a:t>competence</a:t>
            </a:r>
            <a:endParaRPr lang="es-ES" dirty="0"/>
          </a:p>
        </p:txBody>
      </p:sp>
      <p:sp>
        <p:nvSpPr>
          <p:cNvPr id="3" name="2 Marcador de texto"/>
          <p:cNvSpPr>
            <a:spLocks noGrp="1"/>
          </p:cNvSpPr>
          <p:nvPr>
            <p:ph type="body" idx="1"/>
          </p:nvPr>
        </p:nvSpPr>
        <p:spPr>
          <a:xfrm>
            <a:off x="213361" y="1239521"/>
            <a:ext cx="8472194" cy="5137984"/>
          </a:xfrm>
        </p:spPr>
        <p:txBody>
          <a:bodyPr>
            <a:normAutofit/>
          </a:bodyPr>
          <a:lstStyle/>
          <a:p>
            <a:pPr algn="just"/>
            <a:r>
              <a:rPr lang="en-GB" sz="2400" b="1" i="1" dirty="0">
                <a:latin typeface="Calibri" panose="020F0502020204030204" pitchFamily="34" charset="0"/>
                <a:ea typeface="Calibri"/>
                <a:cs typeface="Times New Roman"/>
              </a:rPr>
              <a:t>Competence is also promoted through the facilitation of knowledge and expertise by the initiative, which in turn generates possibilities for action that are experienced as empowering:</a:t>
            </a:r>
          </a:p>
          <a:p>
            <a:endParaRPr lang="en-GB" sz="2200" dirty="0">
              <a:latin typeface="Calibri" panose="020F0502020204030204" pitchFamily="34" charset="0"/>
            </a:endParaRPr>
          </a:p>
          <a:p>
            <a:pPr lvl="1" algn="just"/>
            <a:r>
              <a:rPr lang="en-GB" sz="2000" dirty="0">
                <a:solidFill>
                  <a:schemeClr val="tx1"/>
                </a:solidFill>
                <a:latin typeface="Calibri" panose="020F0502020204030204" pitchFamily="34" charset="0"/>
              </a:rPr>
              <a:t>The way of thinking about the economy when you have a cooperative, a financial instrument, totally shifts: it's going towards creating self-sustainable communities…</a:t>
            </a:r>
            <a:r>
              <a:rPr lang="en-GB" sz="2000" b="1" dirty="0">
                <a:solidFill>
                  <a:srgbClr val="F15922"/>
                </a:solidFill>
                <a:latin typeface="Calibri" panose="020F0502020204030204" pitchFamily="34" charset="0"/>
              </a:rPr>
              <a:t>You have the availability of different kinds of expertise and the knowledge that you didn't have before</a:t>
            </a:r>
            <a:r>
              <a:rPr lang="en-GB" sz="2000" dirty="0">
                <a:solidFill>
                  <a:schemeClr val="tx1"/>
                </a:solidFill>
                <a:latin typeface="Calibri" panose="020F0502020204030204" pitchFamily="34" charset="0"/>
              </a:rPr>
              <a:t>. The bank can be a trigger for a completely different rethinking of local economies and I think it would be a big change…it is more looking to the use of local resources, sharing these local resources through the concept of the commons, using them in a democratic way, where you extend the concept of democracy from the political sphere to the economic and it is just a platform for those kinds of projects.” (</a:t>
            </a:r>
            <a:r>
              <a:rPr lang="en-US" sz="2000" dirty="0">
                <a:solidFill>
                  <a:schemeClr val="tx1"/>
                </a:solidFill>
                <a:latin typeface="Calibri" panose="020F0502020204030204" pitchFamily="34" charset="0"/>
              </a:rPr>
              <a:t>FEBEA_05).</a:t>
            </a:r>
            <a:endParaRPr lang="es-ES" sz="2000" dirty="0">
              <a:solidFill>
                <a:schemeClr val="tx1"/>
              </a:solidFill>
              <a:latin typeface="Calibri" panose="020F0502020204030204" pitchFamily="34" charset="0"/>
            </a:endParaRPr>
          </a:p>
          <a:p>
            <a:endParaRPr lang="es-ES" dirty="0"/>
          </a:p>
        </p:txBody>
      </p:sp>
      <p:sp>
        <p:nvSpPr>
          <p:cNvPr id="4" name="3 Marcador de texto"/>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2589182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2408" y="297543"/>
            <a:ext cx="8263145" cy="518204"/>
          </a:xfrm>
        </p:spPr>
        <p:txBody>
          <a:bodyPr/>
          <a:lstStyle/>
          <a:p>
            <a:r>
              <a:rPr lang="es-ES" dirty="0" err="1"/>
              <a:t>The</a:t>
            </a:r>
            <a:r>
              <a:rPr lang="es-ES" dirty="0"/>
              <a:t> </a:t>
            </a:r>
            <a:r>
              <a:rPr lang="es-ES" dirty="0" err="1"/>
              <a:t>need</a:t>
            </a:r>
            <a:r>
              <a:rPr lang="es-ES" dirty="0"/>
              <a:t> </a:t>
            </a:r>
            <a:r>
              <a:rPr lang="es-ES" dirty="0" err="1"/>
              <a:t>for</a:t>
            </a:r>
            <a:r>
              <a:rPr lang="es-ES" dirty="0"/>
              <a:t> </a:t>
            </a:r>
            <a:r>
              <a:rPr lang="es-ES" dirty="0" err="1"/>
              <a:t>competence</a:t>
            </a:r>
            <a:endParaRPr lang="es-ES" dirty="0"/>
          </a:p>
        </p:txBody>
      </p:sp>
      <p:sp>
        <p:nvSpPr>
          <p:cNvPr id="3" name="2 Marcador de texto"/>
          <p:cNvSpPr>
            <a:spLocks noGrp="1"/>
          </p:cNvSpPr>
          <p:nvPr>
            <p:ph type="body" idx="1"/>
          </p:nvPr>
        </p:nvSpPr>
        <p:spPr>
          <a:xfrm>
            <a:off x="422409" y="955041"/>
            <a:ext cx="8263145" cy="5513904"/>
          </a:xfrm>
        </p:spPr>
        <p:txBody>
          <a:bodyPr>
            <a:normAutofit fontScale="92500"/>
          </a:bodyPr>
          <a:lstStyle/>
          <a:p>
            <a:pPr algn="just">
              <a:lnSpc>
                <a:spcPct val="115000"/>
              </a:lnSpc>
              <a:spcAft>
                <a:spcPts val="710"/>
              </a:spcAft>
            </a:pPr>
            <a:r>
              <a:rPr lang="en-US" b="1" i="1" dirty="0">
                <a:solidFill>
                  <a:srgbClr val="00000A"/>
                </a:solidFill>
                <a:latin typeface="Calibri"/>
                <a:ea typeface="Times New Roman"/>
                <a:cs typeface="Liberation Serif"/>
              </a:rPr>
              <a:t>Motivation is sustained by experiencing challenge and the impact of actions – collective competence</a:t>
            </a:r>
          </a:p>
          <a:p>
            <a:pPr algn="just">
              <a:lnSpc>
                <a:spcPct val="115000"/>
              </a:lnSpc>
              <a:spcAft>
                <a:spcPts val="710"/>
              </a:spcAft>
            </a:pPr>
            <a:endParaRPr lang="en-US" sz="2800" i="1" dirty="0">
              <a:solidFill>
                <a:srgbClr val="00000A"/>
              </a:solidFill>
              <a:latin typeface="Calibri"/>
              <a:ea typeface="Calibri"/>
              <a:cs typeface="Times New Roman"/>
            </a:endParaRPr>
          </a:p>
          <a:p>
            <a:pPr lvl="1" algn="just">
              <a:lnSpc>
                <a:spcPct val="115000"/>
              </a:lnSpc>
              <a:spcAft>
                <a:spcPts val="710"/>
              </a:spcAft>
            </a:pPr>
            <a:r>
              <a:rPr lang="en-US" sz="2200" dirty="0">
                <a:solidFill>
                  <a:schemeClr val="tx1"/>
                </a:solidFill>
              </a:rPr>
              <a:t>“It is basically for </a:t>
            </a:r>
            <a:r>
              <a:rPr lang="en-US" sz="2200" b="1" dirty="0">
                <a:solidFill>
                  <a:srgbClr val="F15922"/>
                </a:solidFill>
              </a:rPr>
              <a:t>the effects we generate</a:t>
            </a:r>
            <a:r>
              <a:rPr lang="en-US" sz="2200" dirty="0">
                <a:solidFill>
                  <a:schemeClr val="tx1"/>
                </a:solidFill>
              </a:rPr>
              <a:t>. We are not yet in a plateau stage, in a stability stage. Every day there are “historic” news. We usually laugh about this, every day </a:t>
            </a:r>
            <a:r>
              <a:rPr lang="en-US" sz="2200" b="1" dirty="0">
                <a:solidFill>
                  <a:srgbClr val="F15922"/>
                </a:solidFill>
              </a:rPr>
              <a:t>there is something historic happening</a:t>
            </a:r>
            <a:r>
              <a:rPr lang="en-US" sz="2200" dirty="0">
                <a:solidFill>
                  <a:schemeClr val="tx1"/>
                </a:solidFill>
              </a:rPr>
              <a:t>. We managed to start this. We have current bank accounts today. Another day association “X” joined us. Every day there are new things happening. There will be a moment when nothing new will happen, beyond granting credit and increasing our social capital. Maintaining such stimulation is motivating. People become demotivated if they go to a place and each meeting is the same as the previous one and nothing happens”. (FIARE_07)</a:t>
            </a:r>
            <a:endParaRPr lang="es-ES" sz="2200" dirty="0">
              <a:solidFill>
                <a:schemeClr val="tx1"/>
              </a:solidFill>
            </a:endParaRPr>
          </a:p>
          <a:p>
            <a:pPr algn="just">
              <a:lnSpc>
                <a:spcPct val="115000"/>
              </a:lnSpc>
              <a:spcAft>
                <a:spcPts val="710"/>
              </a:spcAft>
            </a:pPr>
            <a:endParaRPr lang="es-ES" sz="2800" dirty="0">
              <a:latin typeface="Calibri"/>
              <a:ea typeface="Calibri"/>
              <a:cs typeface="Times New Roman"/>
            </a:endParaRPr>
          </a:p>
          <a:p>
            <a:endParaRPr lang="es-ES" dirty="0"/>
          </a:p>
        </p:txBody>
      </p:sp>
      <p:sp>
        <p:nvSpPr>
          <p:cNvPr id="4" name="3 Marcador de texto"/>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2067346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The</a:t>
            </a:r>
            <a:r>
              <a:rPr lang="es-ES" dirty="0"/>
              <a:t> </a:t>
            </a:r>
            <a:r>
              <a:rPr lang="es-ES" dirty="0" err="1"/>
              <a:t>need</a:t>
            </a:r>
            <a:r>
              <a:rPr lang="es-ES" dirty="0"/>
              <a:t> </a:t>
            </a:r>
            <a:r>
              <a:rPr lang="es-ES" dirty="0" err="1"/>
              <a:t>for</a:t>
            </a:r>
            <a:r>
              <a:rPr lang="es-ES" dirty="0"/>
              <a:t> </a:t>
            </a:r>
            <a:r>
              <a:rPr lang="es-ES" dirty="0" err="1"/>
              <a:t>competence</a:t>
            </a:r>
            <a:endParaRPr lang="es-ES" dirty="0"/>
          </a:p>
        </p:txBody>
      </p:sp>
      <p:sp>
        <p:nvSpPr>
          <p:cNvPr id="3" name="2 Marcador de texto"/>
          <p:cNvSpPr>
            <a:spLocks noGrp="1"/>
          </p:cNvSpPr>
          <p:nvPr>
            <p:ph type="body" idx="1"/>
          </p:nvPr>
        </p:nvSpPr>
        <p:spPr/>
        <p:txBody>
          <a:bodyPr>
            <a:normAutofit fontScale="77500" lnSpcReduction="20000"/>
          </a:bodyPr>
          <a:lstStyle/>
          <a:p>
            <a:pPr marL="457200" algn="just">
              <a:lnSpc>
                <a:spcPct val="115000"/>
              </a:lnSpc>
              <a:spcAft>
                <a:spcPts val="0"/>
              </a:spcAft>
            </a:pPr>
            <a:r>
              <a:rPr lang="en-GB" sz="3100" b="1" i="1" dirty="0">
                <a:latin typeface="Calibri" panose="020F0502020204030204" pitchFamily="34" charset="0"/>
                <a:ea typeface="Calibri"/>
                <a:cs typeface="Times New Roman"/>
              </a:rPr>
              <a:t>Feeling challenged and useful satisfies the need for competence and leads to wellbeing</a:t>
            </a:r>
          </a:p>
          <a:p>
            <a:pPr marL="457200" algn="just">
              <a:lnSpc>
                <a:spcPct val="115000"/>
              </a:lnSpc>
              <a:spcAft>
                <a:spcPts val="0"/>
              </a:spcAft>
            </a:pPr>
            <a:endParaRPr lang="es-ES" dirty="0">
              <a:latin typeface="Calibri" panose="020F0502020204030204" pitchFamily="34" charset="0"/>
              <a:ea typeface="Calibri"/>
              <a:cs typeface="Times New Roman"/>
            </a:endParaRPr>
          </a:p>
          <a:p>
            <a:pPr lvl="1" algn="just">
              <a:lnSpc>
                <a:spcPct val="120000"/>
              </a:lnSpc>
              <a:spcAft>
                <a:spcPts val="700"/>
              </a:spcAft>
            </a:pPr>
            <a:r>
              <a:rPr lang="en-US" sz="2600" kern="150" dirty="0">
                <a:solidFill>
                  <a:schemeClr val="tx1"/>
                </a:solidFill>
                <a:latin typeface="Calibri" panose="020F0502020204030204" pitchFamily="34" charset="0"/>
                <a:ea typeface="DejaVu Sans"/>
                <a:cs typeface="FreeSans"/>
              </a:rPr>
              <a:t>“And then I am in the ethics committee and I am learning: first it grants me the possibility to get to know the inside, the internal organs of the association, from members of the association, because we only replace half of the members each time. Then we are nine people with a very diverse background, about five of us are a bit more senior lets say and then the others are younger, and they have a different perspective, they come from a civil society background of European NGOs. And I learn a lot. And then I have </a:t>
            </a:r>
            <a:r>
              <a:rPr lang="en-US" sz="2600" b="1" kern="150" dirty="0">
                <a:solidFill>
                  <a:srgbClr val="F15922"/>
                </a:solidFill>
                <a:latin typeface="Calibri" panose="020F0502020204030204" pitchFamily="34" charset="0"/>
                <a:ea typeface="DejaVu Sans"/>
                <a:cs typeface="FreeSans"/>
              </a:rPr>
              <a:t>the feeling that I provide a service by being the secretary of this commission and it feels good” </a:t>
            </a:r>
            <a:r>
              <a:rPr lang="en-US" sz="2600" kern="150" dirty="0">
                <a:solidFill>
                  <a:srgbClr val="F15922"/>
                </a:solidFill>
                <a:latin typeface="Calibri" panose="020F0502020204030204" pitchFamily="34" charset="0"/>
                <a:ea typeface="DejaVu Sans"/>
                <a:cs typeface="FreeSans"/>
              </a:rPr>
              <a:t>(FIARE_02). </a:t>
            </a:r>
            <a:endParaRPr lang="es-ES" sz="2600" kern="150" dirty="0">
              <a:solidFill>
                <a:srgbClr val="F15922"/>
              </a:solidFill>
              <a:latin typeface="Calibri" panose="020F0502020204030204" pitchFamily="34" charset="0"/>
              <a:ea typeface="DejaVu Sans"/>
              <a:cs typeface="FreeSans"/>
            </a:endParaRP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2370815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Conclusions</a:t>
            </a:r>
            <a:endParaRPr lang="es-ES" dirty="0"/>
          </a:p>
        </p:txBody>
      </p:sp>
      <p:sp>
        <p:nvSpPr>
          <p:cNvPr id="3" name="2 Marcador de texto"/>
          <p:cNvSpPr>
            <a:spLocks noGrp="1"/>
          </p:cNvSpPr>
          <p:nvPr>
            <p:ph type="body" idx="1"/>
          </p:nvPr>
        </p:nvSpPr>
        <p:spPr/>
        <p:txBody>
          <a:bodyPr>
            <a:normAutofit/>
          </a:bodyPr>
          <a:lstStyle/>
          <a:p>
            <a:r>
              <a:rPr lang="en-US" sz="2400" dirty="0">
                <a:latin typeface="Calibri" panose="020F0502020204030204" pitchFamily="34" charset="0"/>
              </a:rPr>
              <a:t>The construction of discourses that: </a:t>
            </a:r>
          </a:p>
          <a:p>
            <a:pPr marL="342900" indent="-342900">
              <a:buFontTx/>
              <a:buChar char="-"/>
            </a:pPr>
            <a:r>
              <a:rPr lang="en-US" sz="2400" dirty="0" smtClean="0">
                <a:latin typeface="Calibri" panose="020F0502020204030204" pitchFamily="34" charset="0"/>
              </a:rPr>
              <a:t>Founders and activists seem to be motivated by a search for contexts that better satisfy their basic psychological needs; </a:t>
            </a:r>
          </a:p>
          <a:p>
            <a:pPr marL="342900" indent="-342900">
              <a:buFontTx/>
              <a:buChar char="-"/>
            </a:pPr>
            <a:r>
              <a:rPr lang="en-US" sz="2400" dirty="0" smtClean="0">
                <a:latin typeface="Calibri" panose="020F0502020204030204" pitchFamily="34" charset="0"/>
              </a:rPr>
              <a:t>They consciously shape initiatives and networks in ways that support basic need satisfaction</a:t>
            </a:r>
          </a:p>
          <a:p>
            <a:pPr marL="342900" indent="-342900">
              <a:buFontTx/>
              <a:buChar char="-"/>
            </a:pPr>
            <a:endParaRPr lang="en-US" sz="2400" dirty="0" smtClean="0">
              <a:latin typeface="Calibri" panose="020F0502020204030204" pitchFamily="34" charset="0"/>
            </a:endParaRPr>
          </a:p>
          <a:p>
            <a:pPr marL="342900" indent="-342900">
              <a:buFontTx/>
              <a:buChar char="-"/>
            </a:pPr>
            <a:r>
              <a:rPr lang="en-US" sz="2400" dirty="0" smtClean="0">
                <a:latin typeface="Calibri" panose="020F0502020204030204" pitchFamily="34" charset="0"/>
              </a:rPr>
              <a:t>Relation to empowerment</a:t>
            </a:r>
          </a:p>
          <a:p>
            <a:pPr marL="342900" indent="-342900">
              <a:buFontTx/>
              <a:buChar char="-"/>
            </a:pPr>
            <a:r>
              <a:rPr lang="en-US" sz="2400" dirty="0" smtClean="0">
                <a:latin typeface="Calibri" panose="020F0502020204030204" pitchFamily="34" charset="0"/>
              </a:rPr>
              <a:t>Articulation of collective action</a:t>
            </a:r>
            <a:endParaRPr lang="en-US" sz="2400" dirty="0">
              <a:latin typeface="Calibri" panose="020F0502020204030204" pitchFamily="34" charset="0"/>
            </a:endParaRPr>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3966354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9520" y="1625600"/>
            <a:ext cx="6593840" cy="3312160"/>
          </a:xfrm>
        </p:spPr>
        <p:txBody>
          <a:bodyPr/>
          <a:lstStyle/>
          <a:p>
            <a:pPr algn="ctr"/>
            <a:r>
              <a:rPr lang="es-ES" sz="7200" dirty="0" err="1"/>
              <a:t>Thank</a:t>
            </a:r>
            <a:r>
              <a:rPr lang="es-ES" sz="7200" dirty="0"/>
              <a:t> </a:t>
            </a:r>
            <a:r>
              <a:rPr lang="es-ES" sz="7200" dirty="0" err="1"/>
              <a:t>you</a:t>
            </a:r>
            <a:r>
              <a:rPr lang="es-ES" sz="7200" dirty="0"/>
              <a:t> </a:t>
            </a:r>
            <a:r>
              <a:rPr lang="es-ES" sz="7200" dirty="0" err="1"/>
              <a:t>for</a:t>
            </a:r>
            <a:r>
              <a:rPr lang="es-ES" sz="7200" dirty="0"/>
              <a:t> </a:t>
            </a:r>
            <a:r>
              <a:rPr lang="es-ES" sz="7200" dirty="0" err="1"/>
              <a:t>your</a:t>
            </a:r>
            <a:r>
              <a:rPr lang="es-ES" sz="7200" dirty="0"/>
              <a:t> </a:t>
            </a:r>
            <a:r>
              <a:rPr lang="es-ES" sz="7200" dirty="0" err="1"/>
              <a:t>attention</a:t>
            </a:r>
            <a:endParaRPr lang="es-ES" sz="7200" dirty="0"/>
          </a:p>
        </p:txBody>
      </p:sp>
      <p:sp>
        <p:nvSpPr>
          <p:cNvPr id="4" name="Marcador de texto 3"/>
          <p:cNvSpPr>
            <a:spLocks noGrp="1"/>
          </p:cNvSpPr>
          <p:nvPr>
            <p:ph type="body" sz="quarter" idx="10"/>
          </p:nvPr>
        </p:nvSpPr>
        <p:spPr>
          <a:xfrm>
            <a:off x="2003964" y="4273617"/>
            <a:ext cx="5626196" cy="1197543"/>
          </a:xfrm>
        </p:spPr>
        <p:txBody>
          <a:bodyPr/>
          <a:lstStyle/>
          <a:p>
            <a:pPr algn="ctr"/>
            <a:r>
              <a:rPr lang="es-ES" sz="2800" b="1" dirty="0" smtClean="0">
                <a:hlinkClick r:id="rId2"/>
              </a:rPr>
              <a:t>adina.dumitru@udc.es</a:t>
            </a:r>
            <a:endParaRPr lang="es-ES" sz="2800" b="1" dirty="0" smtClean="0"/>
          </a:p>
          <a:p>
            <a:pPr algn="ctr"/>
            <a:r>
              <a:rPr lang="es-ES" sz="2800" b="1" dirty="0">
                <a:hlinkClick r:id="rId3"/>
              </a:rPr>
              <a:t>i</a:t>
            </a:r>
            <a:r>
              <a:rPr lang="es-ES" sz="2800" b="1" dirty="0" smtClean="0">
                <a:hlinkClick r:id="rId3"/>
              </a:rPr>
              <a:t>sabel.lema@udc.es</a:t>
            </a:r>
            <a:endParaRPr lang="es-ES" sz="2800" b="1" dirty="0" smtClean="0"/>
          </a:p>
          <a:p>
            <a:pPr algn="ctr"/>
            <a:r>
              <a:rPr lang="es-ES" sz="2800" b="1" dirty="0"/>
              <a:t>r</a:t>
            </a:r>
            <a:r>
              <a:rPr lang="es-ES" sz="2800" b="1" dirty="0" smtClean="0"/>
              <a:t>icardo.garcia.mira@udc.es</a:t>
            </a:r>
            <a:endParaRPr lang="es-ES" sz="28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225239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Unpacking</a:t>
            </a:r>
            <a:r>
              <a:rPr lang="es-ES" dirty="0"/>
              <a:t> human </a:t>
            </a:r>
            <a:r>
              <a:rPr lang="es-ES" dirty="0" err="1"/>
              <a:t>agency</a:t>
            </a:r>
            <a:endParaRPr lang="es-ES" dirty="0"/>
          </a:p>
        </p:txBody>
      </p:sp>
      <p:sp>
        <p:nvSpPr>
          <p:cNvPr id="3" name="2 Marcador de texto"/>
          <p:cNvSpPr>
            <a:spLocks noGrp="1"/>
          </p:cNvSpPr>
          <p:nvPr>
            <p:ph type="body" idx="1"/>
          </p:nvPr>
        </p:nvSpPr>
        <p:spPr/>
        <p:txBody>
          <a:bodyPr/>
          <a:lstStyle/>
          <a:p>
            <a:pPr algn="just"/>
            <a:r>
              <a:rPr lang="es-ES" b="1" dirty="0" err="1">
                <a:solidFill>
                  <a:srgbClr val="F15922"/>
                </a:solidFill>
              </a:rPr>
              <a:t>What</a:t>
            </a:r>
            <a:r>
              <a:rPr lang="es-ES" b="1" dirty="0">
                <a:solidFill>
                  <a:srgbClr val="F15922"/>
                </a:solidFill>
              </a:rPr>
              <a:t> </a:t>
            </a:r>
            <a:r>
              <a:rPr lang="es-ES" b="1" dirty="0" err="1">
                <a:solidFill>
                  <a:srgbClr val="F15922"/>
                </a:solidFill>
              </a:rPr>
              <a:t>motivates</a:t>
            </a:r>
            <a:r>
              <a:rPr lang="es-ES" b="1" dirty="0">
                <a:solidFill>
                  <a:srgbClr val="F15922"/>
                </a:solidFill>
              </a:rPr>
              <a:t> </a:t>
            </a:r>
            <a:r>
              <a:rPr lang="es-ES" b="1" dirty="0" err="1">
                <a:solidFill>
                  <a:srgbClr val="F15922"/>
                </a:solidFill>
              </a:rPr>
              <a:t>the</a:t>
            </a:r>
            <a:r>
              <a:rPr lang="es-ES" b="1" dirty="0">
                <a:solidFill>
                  <a:srgbClr val="F15922"/>
                </a:solidFill>
              </a:rPr>
              <a:t> </a:t>
            </a:r>
            <a:r>
              <a:rPr lang="es-ES" b="1" dirty="0" err="1">
                <a:solidFill>
                  <a:srgbClr val="F15922"/>
                </a:solidFill>
              </a:rPr>
              <a:t>starting</a:t>
            </a:r>
            <a:r>
              <a:rPr lang="es-ES" b="1" dirty="0">
                <a:solidFill>
                  <a:srgbClr val="F15922"/>
                </a:solidFill>
              </a:rPr>
              <a:t> and </a:t>
            </a:r>
            <a:r>
              <a:rPr lang="es-ES" b="1" dirty="0" err="1">
                <a:solidFill>
                  <a:srgbClr val="F15922"/>
                </a:solidFill>
              </a:rPr>
              <a:t>joining</a:t>
            </a:r>
            <a:r>
              <a:rPr lang="es-ES" b="1" dirty="0">
                <a:solidFill>
                  <a:srgbClr val="F15922"/>
                </a:solidFill>
              </a:rPr>
              <a:t> of SI </a:t>
            </a:r>
            <a:r>
              <a:rPr lang="es-ES" b="1" dirty="0" err="1">
                <a:solidFill>
                  <a:srgbClr val="F15922"/>
                </a:solidFill>
              </a:rPr>
              <a:t>initiatives</a:t>
            </a:r>
            <a:r>
              <a:rPr lang="es-ES" b="1" dirty="0">
                <a:solidFill>
                  <a:srgbClr val="F15922"/>
                </a:solidFill>
              </a:rPr>
              <a:t>/</a:t>
            </a:r>
            <a:r>
              <a:rPr lang="es-ES" b="1" dirty="0" err="1">
                <a:solidFill>
                  <a:srgbClr val="F15922"/>
                </a:solidFill>
              </a:rPr>
              <a:t>networks</a:t>
            </a:r>
            <a:r>
              <a:rPr lang="es-ES" b="1" dirty="0">
                <a:solidFill>
                  <a:srgbClr val="F15922"/>
                </a:solidFill>
              </a:rPr>
              <a:t>?</a:t>
            </a:r>
          </a:p>
          <a:p>
            <a:pPr algn="just"/>
            <a:endParaRPr lang="es-ES" b="1" dirty="0">
              <a:solidFill>
                <a:srgbClr val="F15922"/>
              </a:solidFill>
            </a:endParaRPr>
          </a:p>
          <a:p>
            <a:pPr algn="just"/>
            <a:r>
              <a:rPr lang="es-ES" b="1" dirty="0" err="1">
                <a:solidFill>
                  <a:srgbClr val="F15922"/>
                </a:solidFill>
              </a:rPr>
              <a:t>How</a:t>
            </a:r>
            <a:r>
              <a:rPr lang="es-ES" b="1" dirty="0">
                <a:solidFill>
                  <a:srgbClr val="F15922"/>
                </a:solidFill>
              </a:rPr>
              <a:t> do SI </a:t>
            </a:r>
            <a:r>
              <a:rPr lang="es-ES" b="1" dirty="0" err="1">
                <a:solidFill>
                  <a:srgbClr val="F15922"/>
                </a:solidFill>
              </a:rPr>
              <a:t>initiatives</a:t>
            </a:r>
            <a:r>
              <a:rPr lang="es-ES" b="1" dirty="0">
                <a:solidFill>
                  <a:srgbClr val="F15922"/>
                </a:solidFill>
              </a:rPr>
              <a:t>/</a:t>
            </a:r>
            <a:r>
              <a:rPr lang="es-ES" b="1" dirty="0" err="1">
                <a:solidFill>
                  <a:srgbClr val="F15922"/>
                </a:solidFill>
              </a:rPr>
              <a:t>networks</a:t>
            </a:r>
            <a:r>
              <a:rPr lang="es-ES" b="1" dirty="0">
                <a:solidFill>
                  <a:srgbClr val="F15922"/>
                </a:solidFill>
              </a:rPr>
              <a:t> </a:t>
            </a:r>
            <a:r>
              <a:rPr lang="es-ES" b="1" dirty="0" err="1">
                <a:solidFill>
                  <a:srgbClr val="F15922"/>
                </a:solidFill>
              </a:rPr>
              <a:t>provide</a:t>
            </a:r>
            <a:r>
              <a:rPr lang="es-ES" b="1" dirty="0">
                <a:solidFill>
                  <a:srgbClr val="F15922"/>
                </a:solidFill>
              </a:rPr>
              <a:t> a </a:t>
            </a:r>
            <a:r>
              <a:rPr lang="es-ES" b="1" dirty="0" err="1">
                <a:solidFill>
                  <a:srgbClr val="F15922"/>
                </a:solidFill>
              </a:rPr>
              <a:t>context</a:t>
            </a:r>
            <a:r>
              <a:rPr lang="es-ES" b="1" dirty="0">
                <a:solidFill>
                  <a:srgbClr val="F15922"/>
                </a:solidFill>
              </a:rPr>
              <a:t> </a:t>
            </a:r>
            <a:r>
              <a:rPr lang="es-ES" b="1" dirty="0" err="1">
                <a:solidFill>
                  <a:srgbClr val="F15922"/>
                </a:solidFill>
              </a:rPr>
              <a:t>for</a:t>
            </a:r>
            <a:r>
              <a:rPr lang="es-ES" b="1" dirty="0">
                <a:solidFill>
                  <a:srgbClr val="F15922"/>
                </a:solidFill>
              </a:rPr>
              <a:t> </a:t>
            </a:r>
            <a:r>
              <a:rPr lang="es-ES" b="1" dirty="0" err="1">
                <a:solidFill>
                  <a:srgbClr val="F15922"/>
                </a:solidFill>
              </a:rPr>
              <a:t>motivations</a:t>
            </a:r>
            <a:r>
              <a:rPr lang="es-ES" b="1" dirty="0">
                <a:solidFill>
                  <a:srgbClr val="F15922"/>
                </a:solidFill>
              </a:rPr>
              <a:t> to be </a:t>
            </a:r>
            <a:r>
              <a:rPr lang="es-ES" b="1" dirty="0" err="1">
                <a:solidFill>
                  <a:srgbClr val="F15922"/>
                </a:solidFill>
              </a:rPr>
              <a:t>sustained</a:t>
            </a:r>
            <a:r>
              <a:rPr lang="es-ES" b="1" dirty="0">
                <a:solidFill>
                  <a:srgbClr val="F15922"/>
                </a:solidFill>
              </a:rPr>
              <a:t> </a:t>
            </a:r>
            <a:r>
              <a:rPr lang="es-ES" b="1" dirty="0" err="1">
                <a:solidFill>
                  <a:srgbClr val="F15922"/>
                </a:solidFill>
              </a:rPr>
              <a:t>over</a:t>
            </a:r>
            <a:r>
              <a:rPr lang="es-ES" b="1" dirty="0">
                <a:solidFill>
                  <a:srgbClr val="F15922"/>
                </a:solidFill>
              </a:rPr>
              <a:t> time?</a:t>
            </a:r>
          </a:p>
          <a:p>
            <a:pPr algn="just"/>
            <a:endParaRPr lang="es-ES" b="1" dirty="0"/>
          </a:p>
          <a:p>
            <a:pPr algn="just"/>
            <a:r>
              <a:rPr lang="es-ES" b="1" dirty="0" err="1"/>
              <a:t>How</a:t>
            </a:r>
            <a:r>
              <a:rPr lang="es-ES" b="1" dirty="0"/>
              <a:t> </a:t>
            </a:r>
            <a:r>
              <a:rPr lang="es-ES" b="1" dirty="0" err="1"/>
              <a:t>does</a:t>
            </a:r>
            <a:r>
              <a:rPr lang="es-ES" b="1" dirty="0"/>
              <a:t> </a:t>
            </a:r>
            <a:r>
              <a:rPr lang="es-ES" b="1" dirty="0" err="1"/>
              <a:t>motivation</a:t>
            </a:r>
            <a:r>
              <a:rPr lang="es-ES" b="1" dirty="0"/>
              <a:t> and </a:t>
            </a:r>
            <a:r>
              <a:rPr lang="es-ES" b="1" dirty="0" err="1"/>
              <a:t>persistence</a:t>
            </a:r>
            <a:r>
              <a:rPr lang="es-ES" b="1" dirty="0"/>
              <a:t> relate to </a:t>
            </a:r>
            <a:r>
              <a:rPr lang="es-ES" b="1" dirty="0" err="1"/>
              <a:t>empowerment</a:t>
            </a:r>
            <a:r>
              <a:rPr lang="es-ES" b="1" dirty="0"/>
              <a:t>?</a:t>
            </a:r>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2319470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Theoretical</a:t>
            </a:r>
            <a:r>
              <a:rPr lang="es-ES" dirty="0"/>
              <a:t> </a:t>
            </a:r>
            <a:r>
              <a:rPr lang="es-ES" dirty="0" err="1"/>
              <a:t>considerations</a:t>
            </a:r>
            <a:r>
              <a:rPr lang="es-ES" dirty="0"/>
              <a:t> (1)</a:t>
            </a:r>
          </a:p>
        </p:txBody>
      </p:sp>
      <p:sp>
        <p:nvSpPr>
          <p:cNvPr id="3" name="2 Marcador de texto"/>
          <p:cNvSpPr>
            <a:spLocks noGrp="1"/>
          </p:cNvSpPr>
          <p:nvPr>
            <p:ph type="body" idx="1"/>
          </p:nvPr>
        </p:nvSpPr>
        <p:spPr/>
        <p:txBody>
          <a:bodyPr>
            <a:normAutofit fontScale="85000" lnSpcReduction="20000"/>
          </a:bodyPr>
          <a:lstStyle/>
          <a:p>
            <a:pPr algn="just"/>
            <a:r>
              <a:rPr lang="es-ES" dirty="0" err="1"/>
              <a:t>Motivations</a:t>
            </a:r>
            <a:r>
              <a:rPr lang="es-ES" dirty="0"/>
              <a:t> and </a:t>
            </a:r>
            <a:r>
              <a:rPr lang="es-ES" dirty="0" err="1"/>
              <a:t>identities</a:t>
            </a:r>
            <a:r>
              <a:rPr lang="es-ES" dirty="0"/>
              <a:t> </a:t>
            </a:r>
            <a:r>
              <a:rPr lang="es-ES" dirty="0" err="1"/>
              <a:t>have</a:t>
            </a:r>
            <a:r>
              <a:rPr lang="es-ES" dirty="0"/>
              <a:t> </a:t>
            </a:r>
            <a:r>
              <a:rPr lang="es-ES" dirty="0" err="1"/>
              <a:t>not</a:t>
            </a:r>
            <a:r>
              <a:rPr lang="es-ES" dirty="0"/>
              <a:t> </a:t>
            </a:r>
            <a:r>
              <a:rPr lang="es-ES" dirty="0" err="1"/>
              <a:t>been</a:t>
            </a:r>
            <a:r>
              <a:rPr lang="es-ES" dirty="0"/>
              <a:t> </a:t>
            </a:r>
            <a:r>
              <a:rPr lang="es-ES" dirty="0" err="1"/>
              <a:t>studied</a:t>
            </a:r>
            <a:r>
              <a:rPr lang="es-ES" dirty="0"/>
              <a:t> in </a:t>
            </a:r>
            <a:r>
              <a:rPr lang="es-ES" dirty="0" err="1"/>
              <a:t>the</a:t>
            </a:r>
            <a:r>
              <a:rPr lang="es-ES" dirty="0"/>
              <a:t> SI </a:t>
            </a:r>
            <a:r>
              <a:rPr lang="es-ES" dirty="0" err="1"/>
              <a:t>literature</a:t>
            </a:r>
            <a:r>
              <a:rPr lang="es-ES" dirty="0"/>
              <a:t> (</a:t>
            </a:r>
            <a:r>
              <a:rPr lang="es-ES" dirty="0" err="1"/>
              <a:t>Reznickova</a:t>
            </a:r>
            <a:r>
              <a:rPr lang="es-ES" dirty="0"/>
              <a:t> &amp; Zepeda, 2016)</a:t>
            </a:r>
          </a:p>
          <a:p>
            <a:pPr algn="just"/>
            <a:endParaRPr lang="es-ES" dirty="0"/>
          </a:p>
          <a:p>
            <a:pPr algn="just"/>
            <a:r>
              <a:rPr lang="es-ES" dirty="0" err="1"/>
              <a:t>Relationship</a:t>
            </a:r>
            <a:r>
              <a:rPr lang="es-ES" dirty="0"/>
              <a:t> </a:t>
            </a:r>
            <a:r>
              <a:rPr lang="es-ES" dirty="0" err="1"/>
              <a:t>between</a:t>
            </a:r>
            <a:r>
              <a:rPr lang="es-ES" dirty="0"/>
              <a:t> </a:t>
            </a:r>
            <a:r>
              <a:rPr lang="es-ES" dirty="0" err="1"/>
              <a:t>psychological</a:t>
            </a:r>
            <a:r>
              <a:rPr lang="es-ES" dirty="0"/>
              <a:t> </a:t>
            </a:r>
            <a:r>
              <a:rPr lang="es-ES" dirty="0" err="1"/>
              <a:t>need</a:t>
            </a:r>
            <a:r>
              <a:rPr lang="es-ES" dirty="0"/>
              <a:t> </a:t>
            </a:r>
            <a:r>
              <a:rPr lang="es-ES" dirty="0" err="1"/>
              <a:t>satisfaction</a:t>
            </a:r>
            <a:r>
              <a:rPr lang="es-ES" dirty="0"/>
              <a:t> - </a:t>
            </a:r>
            <a:r>
              <a:rPr lang="es-ES" dirty="0" err="1"/>
              <a:t>different</a:t>
            </a:r>
            <a:r>
              <a:rPr lang="es-ES" dirty="0"/>
              <a:t> </a:t>
            </a:r>
            <a:r>
              <a:rPr lang="es-ES" dirty="0" err="1"/>
              <a:t>forms</a:t>
            </a:r>
            <a:r>
              <a:rPr lang="es-ES" dirty="0"/>
              <a:t> of </a:t>
            </a:r>
            <a:r>
              <a:rPr lang="es-ES" dirty="0" err="1"/>
              <a:t>motivation</a:t>
            </a:r>
            <a:r>
              <a:rPr lang="es-ES" dirty="0"/>
              <a:t> and </a:t>
            </a:r>
            <a:r>
              <a:rPr lang="es-ES" dirty="0" err="1"/>
              <a:t>activist</a:t>
            </a:r>
            <a:r>
              <a:rPr lang="es-ES" dirty="0"/>
              <a:t> </a:t>
            </a:r>
            <a:r>
              <a:rPr lang="es-ES" dirty="0" err="1"/>
              <a:t>behavior</a:t>
            </a:r>
            <a:r>
              <a:rPr lang="es-ES" dirty="0"/>
              <a:t> – (</a:t>
            </a:r>
            <a:r>
              <a:rPr lang="es-ES" dirty="0" err="1"/>
              <a:t>Sheldon</a:t>
            </a:r>
            <a:r>
              <a:rPr lang="es-ES" dirty="0"/>
              <a:t> et al., </a:t>
            </a:r>
            <a:r>
              <a:rPr lang="es-ES" i="1" dirty="0" err="1"/>
              <a:t>forthcoming</a:t>
            </a:r>
            <a:r>
              <a:rPr lang="es-ES" dirty="0"/>
              <a:t>) </a:t>
            </a:r>
          </a:p>
          <a:p>
            <a:pPr algn="just"/>
            <a:r>
              <a:rPr lang="es-ES" dirty="0"/>
              <a:t>	– </a:t>
            </a:r>
            <a:r>
              <a:rPr lang="es-ES" dirty="0" err="1"/>
              <a:t>integrated</a:t>
            </a:r>
            <a:r>
              <a:rPr lang="es-ES" dirty="0"/>
              <a:t> </a:t>
            </a:r>
            <a:r>
              <a:rPr lang="es-ES" dirty="0" err="1"/>
              <a:t>motivation</a:t>
            </a:r>
            <a:r>
              <a:rPr lang="es-ES" dirty="0"/>
              <a:t> as </a:t>
            </a:r>
            <a:r>
              <a:rPr lang="es-ES" dirty="0" err="1"/>
              <a:t>the</a:t>
            </a:r>
            <a:r>
              <a:rPr lang="es-ES" dirty="0"/>
              <a:t> </a:t>
            </a:r>
            <a:r>
              <a:rPr lang="es-ES" dirty="0" err="1"/>
              <a:t>primary</a:t>
            </a:r>
            <a:r>
              <a:rPr lang="es-ES" dirty="0"/>
              <a:t> predictor of </a:t>
            </a:r>
            <a:r>
              <a:rPr lang="es-ES" dirty="0" err="1"/>
              <a:t>commitment</a:t>
            </a:r>
            <a:endParaRPr lang="es-ES" dirty="0"/>
          </a:p>
          <a:p>
            <a:pPr algn="just"/>
            <a:r>
              <a:rPr lang="es-ES" dirty="0"/>
              <a:t>	- </a:t>
            </a:r>
            <a:r>
              <a:rPr lang="es-ES" dirty="0" err="1"/>
              <a:t>intrinsic</a:t>
            </a:r>
            <a:r>
              <a:rPr lang="es-ES" dirty="0"/>
              <a:t> </a:t>
            </a:r>
            <a:r>
              <a:rPr lang="es-ES" dirty="0" err="1"/>
              <a:t>motivation</a:t>
            </a:r>
            <a:r>
              <a:rPr lang="es-ES" dirty="0"/>
              <a:t> of non-</a:t>
            </a:r>
            <a:r>
              <a:rPr lang="es-ES" dirty="0" err="1"/>
              <a:t>exhaustion</a:t>
            </a:r>
            <a:endParaRPr lang="es-ES" dirty="0"/>
          </a:p>
          <a:p>
            <a:pPr algn="just"/>
            <a:endParaRPr lang="es-ES" dirty="0"/>
          </a:p>
          <a:p>
            <a:pPr algn="just"/>
            <a:r>
              <a:rPr lang="es-ES" dirty="0" err="1"/>
              <a:t>Need</a:t>
            </a:r>
            <a:r>
              <a:rPr lang="es-ES" dirty="0"/>
              <a:t> </a:t>
            </a:r>
            <a:r>
              <a:rPr lang="es-ES" dirty="0" err="1"/>
              <a:t>satisfaction</a:t>
            </a:r>
            <a:r>
              <a:rPr lang="es-ES" dirty="0"/>
              <a:t> – </a:t>
            </a:r>
            <a:r>
              <a:rPr lang="es-ES" dirty="0" err="1"/>
              <a:t>self-determined</a:t>
            </a:r>
            <a:r>
              <a:rPr lang="es-ES" dirty="0"/>
              <a:t> </a:t>
            </a:r>
            <a:r>
              <a:rPr lang="es-ES" dirty="0" err="1"/>
              <a:t>forms</a:t>
            </a:r>
            <a:r>
              <a:rPr lang="es-ES" dirty="0"/>
              <a:t> of </a:t>
            </a:r>
            <a:r>
              <a:rPr lang="es-ES" dirty="0" err="1"/>
              <a:t>motivation</a:t>
            </a:r>
            <a:r>
              <a:rPr lang="es-ES" dirty="0"/>
              <a:t> – </a:t>
            </a:r>
            <a:r>
              <a:rPr lang="es-ES" dirty="0" err="1"/>
              <a:t>engagement</a:t>
            </a:r>
            <a:r>
              <a:rPr lang="es-ES" dirty="0"/>
              <a:t> in pro-</a:t>
            </a:r>
            <a:r>
              <a:rPr lang="es-ES" dirty="0" err="1"/>
              <a:t>environmental</a:t>
            </a:r>
            <a:r>
              <a:rPr lang="es-ES" dirty="0"/>
              <a:t> </a:t>
            </a:r>
            <a:r>
              <a:rPr lang="es-ES" dirty="0" err="1"/>
              <a:t>behavior</a:t>
            </a:r>
            <a:r>
              <a:rPr lang="es-ES" dirty="0"/>
              <a:t> (</a:t>
            </a:r>
            <a:r>
              <a:rPr lang="es-ES" dirty="0" err="1"/>
              <a:t>Cooke</a:t>
            </a:r>
            <a:r>
              <a:rPr lang="es-ES" dirty="0"/>
              <a:t> et al., </a:t>
            </a:r>
            <a:r>
              <a:rPr lang="es-ES" dirty="0" smtClean="0"/>
              <a:t>2015</a:t>
            </a:r>
            <a:r>
              <a:rPr lang="es-ES" dirty="0" smtClean="0"/>
              <a:t>; </a:t>
            </a:r>
            <a:r>
              <a:rPr lang="es-ES" dirty="0" err="1"/>
              <a:t>Lavergne</a:t>
            </a:r>
            <a:r>
              <a:rPr lang="es-ES" dirty="0"/>
              <a:t> et al., 2010; </a:t>
            </a:r>
            <a:r>
              <a:rPr lang="es-ES" dirty="0" err="1"/>
              <a:t>Vansteenkiste</a:t>
            </a:r>
            <a:r>
              <a:rPr lang="es-ES" dirty="0"/>
              <a:t> et al., 2004; </a:t>
            </a:r>
            <a:r>
              <a:rPr lang="es-ES" dirty="0" err="1"/>
              <a:t>Osbaldiston</a:t>
            </a:r>
            <a:r>
              <a:rPr lang="es-ES" dirty="0"/>
              <a:t> &amp; </a:t>
            </a:r>
            <a:r>
              <a:rPr lang="es-ES" dirty="0" err="1"/>
              <a:t>Sheldon</a:t>
            </a:r>
            <a:r>
              <a:rPr lang="es-ES" dirty="0"/>
              <a:t>, 2003).  </a:t>
            </a:r>
          </a:p>
          <a:p>
            <a:endParaRPr lang="es-ES" dirty="0"/>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51029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dirty="0" err="1"/>
              <a:t>Theoretical</a:t>
            </a:r>
            <a:r>
              <a:rPr lang="es-ES" sz="2400" dirty="0"/>
              <a:t> </a:t>
            </a:r>
            <a:r>
              <a:rPr lang="es-ES" sz="2400" dirty="0" err="1"/>
              <a:t>considerations</a:t>
            </a:r>
            <a:r>
              <a:rPr lang="es-ES" sz="2400" dirty="0"/>
              <a:t> (2)</a:t>
            </a:r>
          </a:p>
        </p:txBody>
      </p:sp>
      <p:sp>
        <p:nvSpPr>
          <p:cNvPr id="3" name="2 Marcador de texto"/>
          <p:cNvSpPr>
            <a:spLocks noGrp="1"/>
          </p:cNvSpPr>
          <p:nvPr>
            <p:ph type="body" idx="1"/>
          </p:nvPr>
        </p:nvSpPr>
        <p:spPr/>
        <p:txBody>
          <a:bodyPr>
            <a:normAutofit/>
          </a:bodyPr>
          <a:lstStyle/>
          <a:p>
            <a:pPr marL="457200" indent="-457200" algn="just">
              <a:buFontTx/>
              <a:buChar char="-"/>
            </a:pPr>
            <a:r>
              <a:rPr lang="es-ES" sz="2400" dirty="0" err="1">
                <a:solidFill>
                  <a:prstClr val="black"/>
                </a:solidFill>
                <a:latin typeface="Cambria" panose="02040503050406030204" pitchFamily="18" charset="0"/>
              </a:rPr>
              <a:t>Identities</a:t>
            </a:r>
            <a:r>
              <a:rPr lang="es-ES" sz="2400" dirty="0">
                <a:solidFill>
                  <a:prstClr val="black"/>
                </a:solidFill>
                <a:latin typeface="Cambria" panose="02040503050406030204" pitchFamily="18" charset="0"/>
              </a:rPr>
              <a:t> </a:t>
            </a:r>
            <a:r>
              <a:rPr lang="es-ES" sz="2400" dirty="0" err="1">
                <a:solidFill>
                  <a:prstClr val="black"/>
                </a:solidFill>
                <a:latin typeface="Cambria" panose="02040503050406030204" pitchFamily="18" charset="0"/>
              </a:rPr>
              <a:t>play</a:t>
            </a:r>
            <a:r>
              <a:rPr lang="es-ES" sz="2400" dirty="0">
                <a:solidFill>
                  <a:prstClr val="black"/>
                </a:solidFill>
                <a:latin typeface="Cambria" panose="02040503050406030204" pitchFamily="18" charset="0"/>
              </a:rPr>
              <a:t> </a:t>
            </a:r>
            <a:r>
              <a:rPr lang="es-ES" sz="2400" dirty="0" err="1">
                <a:solidFill>
                  <a:prstClr val="black"/>
                </a:solidFill>
                <a:latin typeface="Cambria" panose="02040503050406030204" pitchFamily="18" charset="0"/>
              </a:rPr>
              <a:t>an</a:t>
            </a:r>
            <a:r>
              <a:rPr lang="es-ES" sz="2400" dirty="0">
                <a:solidFill>
                  <a:prstClr val="black"/>
                </a:solidFill>
                <a:latin typeface="Cambria" panose="02040503050406030204" pitchFamily="18" charset="0"/>
              </a:rPr>
              <a:t> </a:t>
            </a:r>
            <a:r>
              <a:rPr lang="es-ES" sz="2400" dirty="0" err="1">
                <a:solidFill>
                  <a:prstClr val="black"/>
                </a:solidFill>
                <a:latin typeface="Cambria" panose="02040503050406030204" pitchFamily="18" charset="0"/>
              </a:rPr>
              <a:t>important</a:t>
            </a:r>
            <a:r>
              <a:rPr lang="es-ES" sz="2400" dirty="0">
                <a:solidFill>
                  <a:prstClr val="black"/>
                </a:solidFill>
                <a:latin typeface="Cambria" panose="02040503050406030204" pitchFamily="18" charset="0"/>
              </a:rPr>
              <a:t> role in </a:t>
            </a:r>
            <a:r>
              <a:rPr lang="es-ES" sz="2400" dirty="0" err="1">
                <a:solidFill>
                  <a:prstClr val="black"/>
                </a:solidFill>
                <a:latin typeface="Cambria" panose="02040503050406030204" pitchFamily="18" charset="0"/>
              </a:rPr>
              <a:t>countering</a:t>
            </a:r>
            <a:r>
              <a:rPr lang="es-ES" sz="2400" dirty="0">
                <a:solidFill>
                  <a:prstClr val="black"/>
                </a:solidFill>
                <a:latin typeface="Cambria" panose="02040503050406030204" pitchFamily="18" charset="0"/>
              </a:rPr>
              <a:t> </a:t>
            </a:r>
            <a:r>
              <a:rPr lang="es-ES" sz="2400" dirty="0" err="1">
                <a:solidFill>
                  <a:prstClr val="black"/>
                </a:solidFill>
                <a:latin typeface="Cambria" panose="02040503050406030204" pitchFamily="18" charset="0"/>
              </a:rPr>
              <a:t>disempowerment</a:t>
            </a:r>
            <a:r>
              <a:rPr lang="es-ES" sz="2400" dirty="0">
                <a:solidFill>
                  <a:prstClr val="black"/>
                </a:solidFill>
                <a:latin typeface="Cambria" panose="02040503050406030204" pitchFamily="18" charset="0"/>
              </a:rPr>
              <a:t> and </a:t>
            </a:r>
            <a:r>
              <a:rPr lang="es-ES" sz="2400" dirty="0" err="1">
                <a:solidFill>
                  <a:prstClr val="black"/>
                </a:solidFill>
                <a:latin typeface="Cambria" panose="02040503050406030204" pitchFamily="18" charset="0"/>
              </a:rPr>
              <a:t>support</a:t>
            </a:r>
            <a:r>
              <a:rPr lang="es-ES" sz="2400" dirty="0">
                <a:solidFill>
                  <a:prstClr val="black"/>
                </a:solidFill>
                <a:latin typeface="Cambria" panose="02040503050406030204" pitchFamily="18" charset="0"/>
              </a:rPr>
              <a:t> </a:t>
            </a:r>
            <a:r>
              <a:rPr lang="es-ES" sz="2400" dirty="0" err="1">
                <a:solidFill>
                  <a:prstClr val="black"/>
                </a:solidFill>
                <a:latin typeface="Cambria" panose="02040503050406030204" pitchFamily="18" charset="0"/>
              </a:rPr>
              <a:t>continued</a:t>
            </a:r>
            <a:r>
              <a:rPr lang="es-ES" sz="2400" dirty="0">
                <a:solidFill>
                  <a:prstClr val="black"/>
                </a:solidFill>
                <a:latin typeface="Cambria" panose="02040503050406030204" pitchFamily="18" charset="0"/>
              </a:rPr>
              <a:t> </a:t>
            </a:r>
            <a:r>
              <a:rPr lang="es-ES" sz="2400" dirty="0" err="1">
                <a:solidFill>
                  <a:prstClr val="black"/>
                </a:solidFill>
                <a:latin typeface="Cambria" panose="02040503050406030204" pitchFamily="18" charset="0"/>
              </a:rPr>
              <a:t>involvement</a:t>
            </a:r>
            <a:r>
              <a:rPr lang="es-ES" sz="2400" dirty="0">
                <a:solidFill>
                  <a:prstClr val="black"/>
                </a:solidFill>
                <a:latin typeface="Cambria" panose="02040503050406030204" pitchFamily="18" charset="0"/>
              </a:rPr>
              <a:t> (</a:t>
            </a:r>
            <a:r>
              <a:rPr lang="es-ES" sz="2400" dirty="0" err="1">
                <a:solidFill>
                  <a:prstClr val="black"/>
                </a:solidFill>
                <a:latin typeface="Cambria" panose="02040503050406030204" pitchFamily="18" charset="0"/>
              </a:rPr>
              <a:t>Barr</a:t>
            </a:r>
            <a:r>
              <a:rPr lang="es-ES" sz="2400" dirty="0">
                <a:solidFill>
                  <a:prstClr val="black"/>
                </a:solidFill>
                <a:latin typeface="Cambria" panose="02040503050406030204" pitchFamily="18" charset="0"/>
              </a:rPr>
              <a:t> &amp; </a:t>
            </a:r>
            <a:r>
              <a:rPr lang="es-ES" sz="2400" dirty="0" err="1">
                <a:solidFill>
                  <a:prstClr val="black"/>
                </a:solidFill>
                <a:latin typeface="Cambria" panose="02040503050406030204" pitchFamily="18" charset="0"/>
              </a:rPr>
              <a:t>Drury</a:t>
            </a:r>
            <a:r>
              <a:rPr lang="es-ES" sz="2400" dirty="0">
                <a:solidFill>
                  <a:prstClr val="black"/>
                </a:solidFill>
                <a:latin typeface="Cambria" panose="02040503050406030204" pitchFamily="18" charset="0"/>
              </a:rPr>
              <a:t>, 2005)</a:t>
            </a:r>
          </a:p>
          <a:p>
            <a:pPr marL="457200" indent="-457200" algn="just">
              <a:buFontTx/>
              <a:buChar char="-"/>
            </a:pPr>
            <a:r>
              <a:rPr lang="es-ES" sz="2400" dirty="0" err="1">
                <a:latin typeface="Cambria" panose="02040503050406030204" pitchFamily="18" charset="0"/>
              </a:rPr>
              <a:t>Practitioners</a:t>
            </a:r>
            <a:r>
              <a:rPr lang="es-ES" sz="2400" dirty="0">
                <a:latin typeface="Cambria" panose="02040503050406030204" pitchFamily="18" charset="0"/>
              </a:rPr>
              <a:t> </a:t>
            </a:r>
            <a:r>
              <a:rPr lang="es-ES" sz="2400" dirty="0" err="1">
                <a:latin typeface="Cambria" panose="02040503050406030204" pitchFamily="18" charset="0"/>
              </a:rPr>
              <a:t>intuitively</a:t>
            </a:r>
            <a:r>
              <a:rPr lang="es-ES" sz="2400" dirty="0">
                <a:latin typeface="Cambria" panose="02040503050406030204" pitchFamily="18" charset="0"/>
              </a:rPr>
              <a:t> </a:t>
            </a:r>
            <a:r>
              <a:rPr lang="es-ES" sz="2400" dirty="0" err="1">
                <a:latin typeface="Cambria" panose="02040503050406030204" pitchFamily="18" charset="0"/>
              </a:rPr>
              <a:t>understand</a:t>
            </a:r>
            <a:r>
              <a:rPr lang="es-ES" sz="2400" dirty="0">
                <a:latin typeface="Cambria" panose="02040503050406030204" pitchFamily="18" charset="0"/>
              </a:rPr>
              <a:t> </a:t>
            </a:r>
            <a:r>
              <a:rPr lang="es-ES" sz="2400" dirty="0" err="1">
                <a:latin typeface="Cambria" panose="02040503050406030204" pitchFamily="18" charset="0"/>
              </a:rPr>
              <a:t>the</a:t>
            </a:r>
            <a:r>
              <a:rPr lang="es-ES" sz="2400" dirty="0">
                <a:latin typeface="Cambria" panose="02040503050406030204" pitchFamily="18" charset="0"/>
              </a:rPr>
              <a:t> role of </a:t>
            </a:r>
            <a:r>
              <a:rPr lang="es-ES" sz="2400" dirty="0" err="1">
                <a:latin typeface="Cambria" panose="02040503050406030204" pitchFamily="18" charset="0"/>
              </a:rPr>
              <a:t>creating</a:t>
            </a:r>
            <a:r>
              <a:rPr lang="es-ES" sz="2400" dirty="0">
                <a:latin typeface="Cambria" panose="02040503050406030204" pitchFamily="18" charset="0"/>
              </a:rPr>
              <a:t> a </a:t>
            </a:r>
            <a:r>
              <a:rPr lang="es-ES" sz="2400" dirty="0" err="1">
                <a:latin typeface="Cambria" panose="02040503050406030204" pitchFamily="18" charset="0"/>
              </a:rPr>
              <a:t>context</a:t>
            </a:r>
            <a:r>
              <a:rPr lang="es-ES" sz="2400" dirty="0">
                <a:latin typeface="Cambria" panose="02040503050406030204" pitchFamily="18" charset="0"/>
              </a:rPr>
              <a:t> </a:t>
            </a:r>
            <a:r>
              <a:rPr lang="es-ES" sz="2400" dirty="0" err="1">
                <a:latin typeface="Cambria" panose="02040503050406030204" pitchFamily="18" charset="0"/>
              </a:rPr>
              <a:t>that</a:t>
            </a:r>
            <a:r>
              <a:rPr lang="es-ES" sz="2400" dirty="0">
                <a:latin typeface="Cambria" panose="02040503050406030204" pitchFamily="18" charset="0"/>
              </a:rPr>
              <a:t> </a:t>
            </a:r>
            <a:r>
              <a:rPr lang="es-ES" sz="2400" dirty="0" err="1">
                <a:latin typeface="Cambria" panose="02040503050406030204" pitchFamily="18" charset="0"/>
              </a:rPr>
              <a:t>foster</a:t>
            </a:r>
            <a:r>
              <a:rPr lang="es-ES" sz="2400" dirty="0">
                <a:latin typeface="Cambria" panose="02040503050406030204" pitchFamily="18" charset="0"/>
              </a:rPr>
              <a:t> </a:t>
            </a:r>
            <a:r>
              <a:rPr lang="es-ES" sz="2400" dirty="0" err="1">
                <a:latin typeface="Cambria" panose="02040503050406030204" pitchFamily="18" charset="0"/>
              </a:rPr>
              <a:t>need</a:t>
            </a:r>
            <a:r>
              <a:rPr lang="es-ES" sz="2400" dirty="0">
                <a:latin typeface="Cambria" panose="02040503050406030204" pitchFamily="18" charset="0"/>
              </a:rPr>
              <a:t> </a:t>
            </a:r>
            <a:r>
              <a:rPr lang="es-ES" sz="2400" dirty="0" err="1">
                <a:latin typeface="Cambria" panose="02040503050406030204" pitchFamily="18" charset="0"/>
              </a:rPr>
              <a:t>satisfaction</a:t>
            </a:r>
            <a:r>
              <a:rPr lang="es-ES" sz="2400" dirty="0">
                <a:latin typeface="Cambria" panose="02040503050406030204" pitchFamily="18" charset="0"/>
              </a:rPr>
              <a:t> (</a:t>
            </a:r>
            <a:r>
              <a:rPr lang="es-ES" sz="2400" dirty="0" err="1">
                <a:latin typeface="Cambria" panose="02040503050406030204" pitchFamily="18" charset="0"/>
              </a:rPr>
              <a:t>Reznickova</a:t>
            </a:r>
            <a:r>
              <a:rPr lang="es-ES" sz="2400" dirty="0">
                <a:latin typeface="Cambria" panose="02040503050406030204" pitchFamily="18" charset="0"/>
              </a:rPr>
              <a:t> &amp; Zepeda 2016)</a:t>
            </a:r>
          </a:p>
          <a:p>
            <a:pPr marL="457200" indent="-457200" algn="just">
              <a:buFontTx/>
              <a:buChar char="-"/>
            </a:pPr>
            <a:endParaRPr lang="es-ES" sz="2400" dirty="0">
              <a:latin typeface="Cambria" panose="02040503050406030204" pitchFamily="18" charset="0"/>
            </a:endParaRPr>
          </a:p>
          <a:p>
            <a:pPr marL="457200" indent="-457200" algn="just">
              <a:buFontTx/>
              <a:buChar char="-"/>
            </a:pPr>
            <a:r>
              <a:rPr lang="es-ES" sz="2400" dirty="0" err="1">
                <a:latin typeface="Cambria" panose="02040503050406030204" pitchFamily="18" charset="0"/>
              </a:rPr>
              <a:t>Empowerment</a:t>
            </a:r>
            <a:r>
              <a:rPr lang="es-ES" sz="2400" dirty="0">
                <a:latin typeface="Cambria" panose="02040503050406030204" pitchFamily="18" charset="0"/>
              </a:rPr>
              <a:t>: instrumental </a:t>
            </a:r>
            <a:r>
              <a:rPr lang="es-ES" sz="2400" dirty="0" err="1">
                <a:latin typeface="Cambria" panose="02040503050406030204" pitchFamily="18" charset="0"/>
              </a:rPr>
              <a:t>subset</a:t>
            </a:r>
            <a:r>
              <a:rPr lang="es-ES" sz="2400" dirty="0">
                <a:latin typeface="Cambria" panose="02040503050406030204" pitchFamily="18" charset="0"/>
              </a:rPr>
              <a:t> of </a:t>
            </a:r>
            <a:r>
              <a:rPr lang="es-ES" sz="2400" dirty="0" err="1">
                <a:latin typeface="Cambria" panose="02040503050406030204" pitchFamily="18" charset="0"/>
              </a:rPr>
              <a:t>agency</a:t>
            </a:r>
            <a:r>
              <a:rPr lang="es-ES" sz="2400" dirty="0">
                <a:latin typeface="Cambria" panose="02040503050406030204" pitchFamily="18" charset="0"/>
              </a:rPr>
              <a:t> (</a:t>
            </a:r>
            <a:r>
              <a:rPr lang="es-ES" sz="2400" dirty="0" err="1">
                <a:latin typeface="Cambria" panose="02040503050406030204" pitchFamily="18" charset="0"/>
              </a:rPr>
              <a:t>Alkire</a:t>
            </a:r>
            <a:r>
              <a:rPr lang="es-ES" sz="2400" dirty="0">
                <a:latin typeface="Cambria" panose="02040503050406030204" pitchFamily="18" charset="0"/>
              </a:rPr>
              <a:t>, 2005), </a:t>
            </a:r>
            <a:r>
              <a:rPr lang="es-ES" sz="2400" dirty="0" err="1">
                <a:latin typeface="Cambria" panose="02040503050406030204" pitchFamily="18" charset="0"/>
              </a:rPr>
              <a:t>by</a:t>
            </a:r>
            <a:r>
              <a:rPr lang="es-ES" sz="2400" dirty="0">
                <a:latin typeface="Cambria" panose="02040503050406030204" pitchFamily="18" charset="0"/>
              </a:rPr>
              <a:t> </a:t>
            </a:r>
            <a:r>
              <a:rPr lang="es-ES" sz="2400" dirty="0" err="1">
                <a:latin typeface="Cambria" panose="02040503050406030204" pitchFamily="18" charset="0"/>
              </a:rPr>
              <a:t>which</a:t>
            </a:r>
            <a:r>
              <a:rPr lang="es-ES" sz="2400" dirty="0">
                <a:latin typeface="Cambria" panose="02040503050406030204" pitchFamily="18" charset="0"/>
              </a:rPr>
              <a:t> </a:t>
            </a:r>
            <a:r>
              <a:rPr lang="es-ES" sz="2400" dirty="0" err="1">
                <a:latin typeface="Cambria" panose="02040503050406030204" pitchFamily="18" charset="0"/>
              </a:rPr>
              <a:t>individuals</a:t>
            </a:r>
            <a:r>
              <a:rPr lang="es-ES" sz="2400" dirty="0">
                <a:latin typeface="Cambria" panose="02040503050406030204" pitchFamily="18" charset="0"/>
              </a:rPr>
              <a:t> and </a:t>
            </a:r>
            <a:r>
              <a:rPr lang="es-ES" sz="2400" dirty="0" err="1">
                <a:latin typeface="Cambria" panose="02040503050406030204" pitchFamily="18" charset="0"/>
              </a:rPr>
              <a:t>groups</a:t>
            </a:r>
            <a:r>
              <a:rPr lang="es-ES" sz="2400" dirty="0">
                <a:latin typeface="Cambria" panose="02040503050406030204" pitchFamily="18" charset="0"/>
              </a:rPr>
              <a:t> </a:t>
            </a:r>
            <a:r>
              <a:rPr lang="es-ES" sz="2400" dirty="0" err="1">
                <a:latin typeface="Cambria" panose="02040503050406030204" pitchFamily="18" charset="0"/>
              </a:rPr>
              <a:t>become</a:t>
            </a:r>
            <a:r>
              <a:rPr lang="es-ES" sz="2400" dirty="0">
                <a:latin typeface="Cambria" panose="02040503050406030204" pitchFamily="18" charset="0"/>
              </a:rPr>
              <a:t> </a:t>
            </a:r>
            <a:r>
              <a:rPr lang="es-ES" sz="2400" dirty="0" err="1">
                <a:latin typeface="Cambria" panose="02040503050406030204" pitchFamily="18" charset="0"/>
              </a:rPr>
              <a:t>able</a:t>
            </a:r>
            <a:r>
              <a:rPr lang="es-ES" sz="2400" dirty="0">
                <a:latin typeface="Cambria" panose="02040503050406030204" pitchFamily="18" charset="0"/>
              </a:rPr>
              <a:t> to </a:t>
            </a:r>
            <a:r>
              <a:rPr lang="es-ES" sz="2400" dirty="0" err="1">
                <a:latin typeface="Cambria" panose="02040503050406030204" pitchFamily="18" charset="0"/>
              </a:rPr>
              <a:t>act</a:t>
            </a:r>
            <a:r>
              <a:rPr lang="es-ES" sz="2400" dirty="0">
                <a:latin typeface="Cambria" panose="02040503050406030204" pitchFamily="18" charset="0"/>
              </a:rPr>
              <a:t> </a:t>
            </a:r>
            <a:r>
              <a:rPr lang="es-ES" sz="2400" dirty="0" err="1">
                <a:latin typeface="Cambria" panose="02040503050406030204" pitchFamily="18" charset="0"/>
              </a:rPr>
              <a:t>on</a:t>
            </a:r>
            <a:r>
              <a:rPr lang="es-ES" sz="2400" dirty="0">
                <a:latin typeface="Cambria" panose="02040503050406030204" pitchFamily="18" charset="0"/>
              </a:rPr>
              <a:t> </a:t>
            </a:r>
            <a:r>
              <a:rPr lang="es-ES" sz="2400" dirty="0" err="1">
                <a:latin typeface="Cambria" panose="02040503050406030204" pitchFamily="18" charset="0"/>
              </a:rPr>
              <a:t>goals</a:t>
            </a:r>
            <a:r>
              <a:rPr lang="es-ES" sz="2400" dirty="0">
                <a:latin typeface="Cambria" panose="02040503050406030204" pitchFamily="18" charset="0"/>
              </a:rPr>
              <a:t> </a:t>
            </a:r>
            <a:r>
              <a:rPr lang="es-ES" sz="2400" dirty="0" err="1">
                <a:latin typeface="Cambria" panose="02040503050406030204" pitchFamily="18" charset="0"/>
              </a:rPr>
              <a:t>that</a:t>
            </a:r>
            <a:r>
              <a:rPr lang="es-ES" sz="2400" dirty="0">
                <a:latin typeface="Cambria" panose="02040503050406030204" pitchFamily="18" charset="0"/>
              </a:rPr>
              <a:t> are </a:t>
            </a:r>
            <a:r>
              <a:rPr lang="es-ES" sz="2400" dirty="0" err="1">
                <a:latin typeface="Cambria" panose="02040503050406030204" pitchFamily="18" charset="0"/>
              </a:rPr>
              <a:t>important</a:t>
            </a:r>
            <a:r>
              <a:rPr lang="es-ES" sz="2400" dirty="0">
                <a:latin typeface="Cambria" panose="02040503050406030204" pitchFamily="18" charset="0"/>
              </a:rPr>
              <a:t> to </a:t>
            </a:r>
            <a:r>
              <a:rPr lang="es-ES" sz="2400" dirty="0" err="1">
                <a:latin typeface="Cambria" panose="02040503050406030204" pitchFamily="18" charset="0"/>
              </a:rPr>
              <a:t>them</a:t>
            </a:r>
            <a:r>
              <a:rPr lang="es-ES" sz="2400" dirty="0">
                <a:latin typeface="Cambria" panose="02040503050406030204" pitchFamily="18" charset="0"/>
              </a:rPr>
              <a:t> and </a:t>
            </a:r>
            <a:r>
              <a:rPr lang="es-ES" sz="2400" dirty="0" err="1">
                <a:latin typeface="Cambria" panose="02040503050406030204" pitchFamily="18" charset="0"/>
              </a:rPr>
              <a:t>develop</a:t>
            </a:r>
            <a:r>
              <a:rPr lang="es-ES" sz="2400" dirty="0">
                <a:latin typeface="Cambria" panose="02040503050406030204" pitchFamily="18" charset="0"/>
              </a:rPr>
              <a:t> </a:t>
            </a:r>
            <a:r>
              <a:rPr lang="es-ES" sz="2400" dirty="0" err="1">
                <a:latin typeface="Cambria" panose="02040503050406030204" pitchFamily="18" charset="0"/>
              </a:rPr>
              <a:t>effective</a:t>
            </a:r>
            <a:r>
              <a:rPr lang="es-ES" sz="2400" dirty="0">
                <a:latin typeface="Cambria" panose="02040503050406030204" pitchFamily="18" charset="0"/>
              </a:rPr>
              <a:t> </a:t>
            </a:r>
            <a:r>
              <a:rPr lang="es-ES" sz="2400" dirty="0" err="1">
                <a:latin typeface="Cambria" panose="02040503050406030204" pitchFamily="18" charset="0"/>
              </a:rPr>
              <a:t>strategies</a:t>
            </a:r>
            <a:r>
              <a:rPr lang="es-ES" sz="2400" dirty="0">
                <a:latin typeface="Cambria" panose="02040503050406030204" pitchFamily="18" charset="0"/>
              </a:rPr>
              <a:t> to do so. </a:t>
            </a:r>
          </a:p>
          <a:p>
            <a:pPr marL="457200" indent="-457200">
              <a:buFontTx/>
              <a:buChar char="-"/>
            </a:pPr>
            <a:endParaRPr lang="es-ES" dirty="0"/>
          </a:p>
          <a:p>
            <a:pPr marL="457200" indent="-457200">
              <a:buFontTx/>
              <a:buChar char="-"/>
            </a:pPr>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393165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err="1"/>
              <a:t>Self-determination</a:t>
            </a:r>
            <a:r>
              <a:rPr lang="es-ES" sz="2800" dirty="0"/>
              <a:t> </a:t>
            </a:r>
            <a:r>
              <a:rPr lang="es-ES" sz="2800" dirty="0" err="1"/>
              <a:t>theory</a:t>
            </a:r>
            <a:r>
              <a:rPr lang="es-ES" sz="2800" dirty="0"/>
              <a:t> (</a:t>
            </a:r>
            <a:r>
              <a:rPr lang="es-ES" sz="2800" dirty="0" err="1"/>
              <a:t>Ryan</a:t>
            </a:r>
            <a:r>
              <a:rPr lang="es-ES" sz="2800" dirty="0"/>
              <a:t> &amp; </a:t>
            </a:r>
            <a:r>
              <a:rPr lang="es-ES" sz="2800" dirty="0" err="1"/>
              <a:t>Deci</a:t>
            </a:r>
            <a:r>
              <a:rPr lang="es-ES" sz="2800" dirty="0"/>
              <a:t>, 2000) (1)</a:t>
            </a:r>
            <a:r>
              <a:rPr lang="es-ES" dirty="0"/>
              <a:t/>
            </a:r>
            <a:br>
              <a:rPr lang="es-ES" dirty="0"/>
            </a:br>
            <a:r>
              <a:rPr lang="es-ES" dirty="0"/>
              <a:t/>
            </a:r>
            <a:br>
              <a:rPr lang="es-ES" dirty="0"/>
            </a:br>
            <a:endParaRPr lang="es-ES" dirty="0"/>
          </a:p>
        </p:txBody>
      </p:sp>
      <p:sp>
        <p:nvSpPr>
          <p:cNvPr id="3" name="2 Marcador de texto"/>
          <p:cNvSpPr>
            <a:spLocks noGrp="1"/>
          </p:cNvSpPr>
          <p:nvPr>
            <p:ph type="body" idx="1"/>
          </p:nvPr>
        </p:nvSpPr>
        <p:spPr/>
        <p:txBody>
          <a:bodyPr>
            <a:normAutofit fontScale="92500" lnSpcReduction="10000"/>
          </a:bodyPr>
          <a:lstStyle/>
          <a:p>
            <a:r>
              <a:rPr lang="es-ES" dirty="0" err="1"/>
              <a:t>Ontological</a:t>
            </a:r>
            <a:r>
              <a:rPr lang="es-ES" dirty="0"/>
              <a:t> </a:t>
            </a:r>
            <a:r>
              <a:rPr lang="es-ES" dirty="0" err="1"/>
              <a:t>assumptions</a:t>
            </a:r>
            <a:r>
              <a:rPr lang="es-ES" dirty="0"/>
              <a:t>:</a:t>
            </a:r>
          </a:p>
          <a:p>
            <a:endParaRPr lang="es-ES" dirty="0"/>
          </a:p>
          <a:p>
            <a:pPr marL="457200" indent="-457200">
              <a:buFontTx/>
              <a:buChar char="-"/>
            </a:pPr>
            <a:r>
              <a:rPr lang="es-ES" dirty="0" err="1"/>
              <a:t>Humans</a:t>
            </a:r>
            <a:r>
              <a:rPr lang="es-ES" dirty="0"/>
              <a:t> </a:t>
            </a:r>
            <a:r>
              <a:rPr lang="es-ES" dirty="0" err="1"/>
              <a:t>have</a:t>
            </a:r>
            <a:r>
              <a:rPr lang="es-ES" dirty="0"/>
              <a:t> a natural </a:t>
            </a:r>
            <a:r>
              <a:rPr lang="es-ES" dirty="0" err="1"/>
              <a:t>tendency</a:t>
            </a:r>
            <a:r>
              <a:rPr lang="es-ES" dirty="0"/>
              <a:t> </a:t>
            </a:r>
            <a:r>
              <a:rPr lang="es-ES" dirty="0" err="1"/>
              <a:t>towards</a:t>
            </a:r>
            <a:r>
              <a:rPr lang="es-ES" dirty="0"/>
              <a:t> </a:t>
            </a:r>
            <a:r>
              <a:rPr lang="es-ES" dirty="0" err="1"/>
              <a:t>growth</a:t>
            </a:r>
            <a:r>
              <a:rPr lang="es-ES" dirty="0"/>
              <a:t>, </a:t>
            </a:r>
            <a:r>
              <a:rPr lang="es-ES" dirty="0" err="1"/>
              <a:t>self-construction</a:t>
            </a:r>
            <a:r>
              <a:rPr lang="es-ES" dirty="0"/>
              <a:t> and </a:t>
            </a:r>
            <a:r>
              <a:rPr lang="es-ES" dirty="0" err="1"/>
              <a:t>inner</a:t>
            </a:r>
            <a:r>
              <a:rPr lang="es-ES" dirty="0"/>
              <a:t> </a:t>
            </a:r>
            <a:r>
              <a:rPr lang="es-ES" dirty="0" err="1"/>
              <a:t>coherence</a:t>
            </a:r>
            <a:r>
              <a:rPr lang="es-ES" dirty="0"/>
              <a:t> (</a:t>
            </a:r>
            <a:r>
              <a:rPr lang="es-ES" dirty="0" err="1"/>
              <a:t>Ryan</a:t>
            </a:r>
            <a:r>
              <a:rPr lang="es-ES" dirty="0"/>
              <a:t> &amp; </a:t>
            </a:r>
            <a:r>
              <a:rPr lang="es-ES" dirty="0" err="1"/>
              <a:t>deci</a:t>
            </a:r>
            <a:r>
              <a:rPr lang="es-ES" dirty="0"/>
              <a:t>, 2000) </a:t>
            </a:r>
          </a:p>
          <a:p>
            <a:pPr marL="457200" indent="-457200">
              <a:buFontTx/>
              <a:buChar char="-"/>
            </a:pPr>
            <a:r>
              <a:rPr lang="es-ES" dirty="0" err="1"/>
              <a:t>Resources</a:t>
            </a:r>
            <a:r>
              <a:rPr lang="es-ES" dirty="0"/>
              <a:t> </a:t>
            </a:r>
            <a:r>
              <a:rPr lang="es-ES" dirty="0" err="1"/>
              <a:t>for</a:t>
            </a:r>
            <a:r>
              <a:rPr lang="es-ES" dirty="0"/>
              <a:t> </a:t>
            </a:r>
            <a:r>
              <a:rPr lang="es-ES" dirty="0" err="1"/>
              <a:t>personality</a:t>
            </a:r>
            <a:r>
              <a:rPr lang="es-ES" dirty="0"/>
              <a:t> </a:t>
            </a:r>
            <a:r>
              <a:rPr lang="es-ES" dirty="0" err="1"/>
              <a:t>development</a:t>
            </a:r>
            <a:r>
              <a:rPr lang="es-ES" dirty="0"/>
              <a:t> and </a:t>
            </a:r>
            <a:r>
              <a:rPr lang="es-ES" dirty="0" err="1"/>
              <a:t>behavioral</a:t>
            </a:r>
            <a:r>
              <a:rPr lang="es-ES" dirty="0"/>
              <a:t> </a:t>
            </a:r>
            <a:r>
              <a:rPr lang="es-ES" dirty="0" err="1"/>
              <a:t>self-regulation</a:t>
            </a:r>
            <a:r>
              <a:rPr lang="es-ES" dirty="0"/>
              <a:t> (</a:t>
            </a:r>
            <a:r>
              <a:rPr lang="es-ES" dirty="0" err="1"/>
              <a:t>Ryan</a:t>
            </a:r>
            <a:r>
              <a:rPr lang="es-ES" dirty="0"/>
              <a:t>, </a:t>
            </a:r>
            <a:r>
              <a:rPr lang="es-ES" dirty="0" err="1"/>
              <a:t>Kuhl</a:t>
            </a:r>
            <a:r>
              <a:rPr lang="es-ES" dirty="0"/>
              <a:t> &amp; </a:t>
            </a:r>
            <a:r>
              <a:rPr lang="es-ES" dirty="0" err="1"/>
              <a:t>Deci</a:t>
            </a:r>
            <a:r>
              <a:rPr lang="es-ES" dirty="0"/>
              <a:t>, 1999). </a:t>
            </a:r>
          </a:p>
          <a:p>
            <a:endParaRPr lang="es-ES" dirty="0"/>
          </a:p>
          <a:p>
            <a:r>
              <a:rPr lang="es-ES" dirty="0" err="1"/>
              <a:t>Existence</a:t>
            </a:r>
            <a:r>
              <a:rPr lang="es-ES" dirty="0"/>
              <a:t> of </a:t>
            </a:r>
            <a:r>
              <a:rPr lang="es-ES" dirty="0" err="1"/>
              <a:t>three</a:t>
            </a:r>
            <a:r>
              <a:rPr lang="es-ES" dirty="0"/>
              <a:t> </a:t>
            </a:r>
            <a:r>
              <a:rPr lang="es-ES" dirty="0" err="1"/>
              <a:t>basic</a:t>
            </a:r>
            <a:r>
              <a:rPr lang="es-ES" dirty="0"/>
              <a:t> </a:t>
            </a:r>
            <a:r>
              <a:rPr lang="es-ES" dirty="0" err="1"/>
              <a:t>innate</a:t>
            </a:r>
            <a:r>
              <a:rPr lang="es-ES" dirty="0"/>
              <a:t> </a:t>
            </a:r>
            <a:r>
              <a:rPr lang="es-ES" dirty="0" err="1"/>
              <a:t>psychological</a:t>
            </a:r>
            <a:r>
              <a:rPr lang="es-ES" dirty="0"/>
              <a:t> </a:t>
            </a:r>
            <a:r>
              <a:rPr lang="es-ES" dirty="0" err="1"/>
              <a:t>needs</a:t>
            </a:r>
            <a:endParaRPr lang="es-ES" dirty="0"/>
          </a:p>
          <a:p>
            <a:pPr marL="914400" lvl="1" indent="-457200">
              <a:buFontTx/>
              <a:buChar char="-"/>
            </a:pPr>
            <a:r>
              <a:rPr lang="es-ES" sz="1900" b="1" dirty="0" err="1">
                <a:solidFill>
                  <a:schemeClr val="tx1"/>
                </a:solidFill>
              </a:rPr>
              <a:t>Autonomy</a:t>
            </a:r>
            <a:endParaRPr lang="es-ES" sz="1900" b="1" dirty="0">
              <a:solidFill>
                <a:schemeClr val="tx1"/>
              </a:solidFill>
            </a:endParaRPr>
          </a:p>
          <a:p>
            <a:pPr marL="914400" lvl="1" indent="-457200">
              <a:buFontTx/>
              <a:buChar char="-"/>
            </a:pPr>
            <a:r>
              <a:rPr lang="es-ES" sz="1900" b="1" dirty="0" err="1">
                <a:solidFill>
                  <a:schemeClr val="tx1"/>
                </a:solidFill>
              </a:rPr>
              <a:t>Relatedness</a:t>
            </a:r>
            <a:endParaRPr lang="es-ES" sz="1900" b="1" dirty="0">
              <a:solidFill>
                <a:schemeClr val="tx1"/>
              </a:solidFill>
            </a:endParaRPr>
          </a:p>
          <a:p>
            <a:pPr marL="914400" lvl="1" indent="-457200">
              <a:buFontTx/>
              <a:buChar char="-"/>
            </a:pPr>
            <a:r>
              <a:rPr lang="es-ES" sz="1900" b="1" dirty="0" err="1">
                <a:solidFill>
                  <a:schemeClr val="tx1"/>
                </a:solidFill>
              </a:rPr>
              <a:t>Competence</a:t>
            </a:r>
            <a:endParaRPr lang="es-ES" sz="1900" b="1" dirty="0">
              <a:solidFill>
                <a:schemeClr val="tx1"/>
              </a:solidFill>
            </a:endParaRPr>
          </a:p>
          <a:p>
            <a:pPr lvl="1"/>
            <a:r>
              <a:rPr lang="es-ES" dirty="0"/>
              <a:t> </a:t>
            </a:r>
          </a:p>
          <a:p>
            <a:endParaRPr lang="es-ES" dirty="0"/>
          </a:p>
        </p:txBody>
      </p:sp>
      <p:sp>
        <p:nvSpPr>
          <p:cNvPr id="4" name="3 Marcador de texto"/>
          <p:cNvSpPr>
            <a:spLocks noGrp="1"/>
          </p:cNvSpPr>
          <p:nvPr>
            <p:ph type="body" sz="quarter" idx="10"/>
          </p:nvPr>
        </p:nvSpPr>
        <p:spPr/>
        <p:txBody>
          <a:bodyPr/>
          <a:lstStyle/>
          <a:p>
            <a:endParaRPr lang="es-E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3545959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Self-determination</a:t>
            </a:r>
            <a:r>
              <a:rPr lang="es-ES" dirty="0"/>
              <a:t> </a:t>
            </a:r>
            <a:r>
              <a:rPr lang="es-ES" dirty="0" err="1"/>
              <a:t>theory</a:t>
            </a:r>
            <a:r>
              <a:rPr lang="es-ES" dirty="0"/>
              <a:t> (2)</a:t>
            </a:r>
          </a:p>
        </p:txBody>
      </p:sp>
      <p:sp>
        <p:nvSpPr>
          <p:cNvPr id="3" name="2 Marcador de texto"/>
          <p:cNvSpPr>
            <a:spLocks noGrp="1"/>
          </p:cNvSpPr>
          <p:nvPr>
            <p:ph type="body" idx="1"/>
          </p:nvPr>
        </p:nvSpPr>
        <p:spPr/>
        <p:txBody>
          <a:bodyPr/>
          <a:lstStyle/>
          <a:p>
            <a:pPr lvl="0" algn="just"/>
            <a:r>
              <a:rPr lang="es-ES" sz="2000" dirty="0" err="1">
                <a:solidFill>
                  <a:prstClr val="black"/>
                </a:solidFill>
              </a:rPr>
              <a:t>Need</a:t>
            </a:r>
            <a:r>
              <a:rPr lang="es-ES" sz="2000" dirty="0">
                <a:solidFill>
                  <a:prstClr val="black"/>
                </a:solidFill>
              </a:rPr>
              <a:t> </a:t>
            </a:r>
            <a:r>
              <a:rPr lang="es-ES" sz="2000" dirty="0" err="1">
                <a:solidFill>
                  <a:prstClr val="black"/>
                </a:solidFill>
              </a:rPr>
              <a:t>satisfaction</a:t>
            </a:r>
            <a:r>
              <a:rPr lang="es-ES" sz="2000" dirty="0">
                <a:solidFill>
                  <a:prstClr val="black"/>
                </a:solidFill>
              </a:rPr>
              <a:t> </a:t>
            </a:r>
            <a:r>
              <a:rPr lang="es-ES" sz="2000" dirty="0" err="1">
                <a:solidFill>
                  <a:prstClr val="black"/>
                </a:solidFill>
              </a:rPr>
              <a:t>is</a:t>
            </a:r>
            <a:r>
              <a:rPr lang="es-ES" sz="2000" dirty="0">
                <a:solidFill>
                  <a:prstClr val="black"/>
                </a:solidFill>
              </a:rPr>
              <a:t> </a:t>
            </a:r>
            <a:r>
              <a:rPr lang="es-ES" sz="2000" dirty="0" err="1">
                <a:solidFill>
                  <a:prstClr val="black"/>
                </a:solidFill>
              </a:rPr>
              <a:t>related</a:t>
            </a:r>
            <a:r>
              <a:rPr lang="es-ES" sz="2000" dirty="0">
                <a:solidFill>
                  <a:prstClr val="black"/>
                </a:solidFill>
              </a:rPr>
              <a:t> to </a:t>
            </a:r>
            <a:r>
              <a:rPr lang="es-ES" sz="2000" dirty="0" err="1">
                <a:solidFill>
                  <a:prstClr val="black"/>
                </a:solidFill>
              </a:rPr>
              <a:t>controlled</a:t>
            </a:r>
            <a:r>
              <a:rPr lang="es-ES" sz="2000" dirty="0">
                <a:solidFill>
                  <a:prstClr val="black"/>
                </a:solidFill>
              </a:rPr>
              <a:t> </a:t>
            </a:r>
            <a:r>
              <a:rPr lang="es-ES" sz="2000" dirty="0" err="1">
                <a:solidFill>
                  <a:prstClr val="black"/>
                </a:solidFill>
              </a:rPr>
              <a:t>or</a:t>
            </a:r>
            <a:r>
              <a:rPr lang="es-ES" sz="2000" dirty="0">
                <a:solidFill>
                  <a:prstClr val="black"/>
                </a:solidFill>
              </a:rPr>
              <a:t> </a:t>
            </a:r>
            <a:r>
              <a:rPr lang="es-ES" sz="2000" dirty="0" err="1">
                <a:solidFill>
                  <a:prstClr val="black"/>
                </a:solidFill>
              </a:rPr>
              <a:t>autonomous</a:t>
            </a:r>
            <a:r>
              <a:rPr lang="es-ES" sz="2000" dirty="0">
                <a:solidFill>
                  <a:prstClr val="black"/>
                </a:solidFill>
              </a:rPr>
              <a:t>/</a:t>
            </a:r>
            <a:r>
              <a:rPr lang="es-ES" sz="2000" dirty="0" err="1">
                <a:solidFill>
                  <a:prstClr val="black"/>
                </a:solidFill>
              </a:rPr>
              <a:t>self-determined</a:t>
            </a:r>
            <a:r>
              <a:rPr lang="es-ES" sz="2000" dirty="0">
                <a:solidFill>
                  <a:prstClr val="black"/>
                </a:solidFill>
              </a:rPr>
              <a:t> </a:t>
            </a:r>
            <a:r>
              <a:rPr lang="es-ES" sz="2000" dirty="0" err="1">
                <a:solidFill>
                  <a:prstClr val="black"/>
                </a:solidFill>
              </a:rPr>
              <a:t>forms</a:t>
            </a:r>
            <a:r>
              <a:rPr lang="es-ES" sz="2000" dirty="0">
                <a:solidFill>
                  <a:prstClr val="black"/>
                </a:solidFill>
              </a:rPr>
              <a:t> of </a:t>
            </a:r>
            <a:r>
              <a:rPr lang="es-ES" sz="2000" dirty="0" err="1">
                <a:solidFill>
                  <a:prstClr val="black"/>
                </a:solidFill>
              </a:rPr>
              <a:t>motivations</a:t>
            </a:r>
            <a:r>
              <a:rPr lang="es-ES" sz="2000" dirty="0">
                <a:solidFill>
                  <a:prstClr val="black"/>
                </a:solidFill>
              </a:rPr>
              <a:t> (</a:t>
            </a:r>
            <a:r>
              <a:rPr lang="es-ES" sz="2000" dirty="0" err="1">
                <a:solidFill>
                  <a:prstClr val="black"/>
                </a:solidFill>
              </a:rPr>
              <a:t>Grouzet</a:t>
            </a:r>
            <a:r>
              <a:rPr lang="es-ES" sz="2000" dirty="0">
                <a:solidFill>
                  <a:prstClr val="black"/>
                </a:solidFill>
              </a:rPr>
              <a:t> et al., 2004; </a:t>
            </a:r>
            <a:r>
              <a:rPr lang="es-ES" sz="2000" dirty="0" err="1">
                <a:solidFill>
                  <a:prstClr val="black"/>
                </a:solidFill>
              </a:rPr>
              <a:t>Ryan</a:t>
            </a:r>
            <a:r>
              <a:rPr lang="es-ES" sz="2000" dirty="0">
                <a:solidFill>
                  <a:prstClr val="black"/>
                </a:solidFill>
              </a:rPr>
              <a:t> &amp; </a:t>
            </a:r>
            <a:r>
              <a:rPr lang="es-ES" sz="2000" dirty="0" err="1">
                <a:solidFill>
                  <a:prstClr val="black"/>
                </a:solidFill>
              </a:rPr>
              <a:t>Deci</a:t>
            </a:r>
            <a:r>
              <a:rPr lang="es-ES" sz="2000" dirty="0">
                <a:solidFill>
                  <a:prstClr val="black"/>
                </a:solidFill>
              </a:rPr>
              <a:t>, </a:t>
            </a:r>
            <a:r>
              <a:rPr lang="es-ES" sz="2000" dirty="0" smtClean="0">
                <a:solidFill>
                  <a:prstClr val="black"/>
                </a:solidFill>
              </a:rPr>
              <a:t>2000)</a:t>
            </a:r>
            <a:endParaRPr lang="es-ES" sz="2000" dirty="0">
              <a:solidFill>
                <a:prstClr val="black"/>
              </a:solidFill>
            </a:endParaRPr>
          </a:p>
          <a:p>
            <a:pPr lvl="0" algn="just"/>
            <a:endParaRPr lang="es-ES" sz="2000" dirty="0">
              <a:solidFill>
                <a:prstClr val="black"/>
              </a:solidFill>
            </a:endParaRPr>
          </a:p>
          <a:p>
            <a:pPr lvl="0" algn="just"/>
            <a:r>
              <a:rPr lang="es-ES" sz="2000" dirty="0" err="1">
                <a:solidFill>
                  <a:prstClr val="black"/>
                </a:solidFill>
              </a:rPr>
              <a:t>How</a:t>
            </a:r>
            <a:r>
              <a:rPr lang="es-ES" sz="2000" dirty="0">
                <a:solidFill>
                  <a:prstClr val="black"/>
                </a:solidFill>
              </a:rPr>
              <a:t> </a:t>
            </a:r>
            <a:r>
              <a:rPr lang="es-ES" sz="2000" dirty="0" err="1">
                <a:solidFill>
                  <a:prstClr val="black"/>
                </a:solidFill>
              </a:rPr>
              <a:t>external</a:t>
            </a:r>
            <a:r>
              <a:rPr lang="es-ES" sz="2000" dirty="0">
                <a:solidFill>
                  <a:prstClr val="black"/>
                </a:solidFill>
              </a:rPr>
              <a:t> drivers </a:t>
            </a:r>
            <a:r>
              <a:rPr lang="es-ES" sz="2000" dirty="0" err="1">
                <a:solidFill>
                  <a:prstClr val="black"/>
                </a:solidFill>
              </a:rPr>
              <a:t>become</a:t>
            </a:r>
            <a:r>
              <a:rPr lang="es-ES" sz="2000" dirty="0">
                <a:solidFill>
                  <a:prstClr val="black"/>
                </a:solidFill>
              </a:rPr>
              <a:t> </a:t>
            </a:r>
            <a:r>
              <a:rPr lang="es-ES" sz="2000" dirty="0" err="1">
                <a:solidFill>
                  <a:prstClr val="black"/>
                </a:solidFill>
              </a:rPr>
              <a:t>internalized</a:t>
            </a:r>
            <a:r>
              <a:rPr lang="es-ES" sz="2000" dirty="0">
                <a:solidFill>
                  <a:prstClr val="black"/>
                </a:solidFill>
              </a:rPr>
              <a:t> and </a:t>
            </a:r>
            <a:r>
              <a:rPr lang="es-ES" sz="2000" dirty="0" err="1">
                <a:solidFill>
                  <a:prstClr val="black"/>
                </a:solidFill>
              </a:rPr>
              <a:t>integrated</a:t>
            </a:r>
            <a:r>
              <a:rPr lang="es-ES" sz="2000" dirty="0">
                <a:solidFill>
                  <a:prstClr val="black"/>
                </a:solidFill>
              </a:rPr>
              <a:t> </a:t>
            </a:r>
            <a:r>
              <a:rPr lang="es-ES" sz="2000" dirty="0" err="1">
                <a:solidFill>
                  <a:prstClr val="black"/>
                </a:solidFill>
              </a:rPr>
              <a:t>within</a:t>
            </a:r>
            <a:r>
              <a:rPr lang="es-ES" sz="2000" dirty="0">
                <a:solidFill>
                  <a:prstClr val="black"/>
                </a:solidFill>
              </a:rPr>
              <a:t> </a:t>
            </a:r>
            <a:r>
              <a:rPr lang="es-ES" sz="2000" dirty="0" err="1">
                <a:solidFill>
                  <a:prstClr val="black"/>
                </a:solidFill>
              </a:rPr>
              <a:t>the</a:t>
            </a:r>
            <a:r>
              <a:rPr lang="es-ES" sz="2000" dirty="0">
                <a:solidFill>
                  <a:prstClr val="black"/>
                </a:solidFill>
              </a:rPr>
              <a:t> </a:t>
            </a:r>
            <a:r>
              <a:rPr lang="es-ES" sz="2000" dirty="0" err="1">
                <a:solidFill>
                  <a:prstClr val="black"/>
                </a:solidFill>
              </a:rPr>
              <a:t>self</a:t>
            </a:r>
            <a:r>
              <a:rPr lang="es-ES" sz="2000" dirty="0">
                <a:solidFill>
                  <a:prstClr val="black"/>
                </a:solidFill>
              </a:rPr>
              <a:t> – individual and </a:t>
            </a:r>
            <a:r>
              <a:rPr lang="es-ES" sz="2000" dirty="0" err="1">
                <a:solidFill>
                  <a:prstClr val="black"/>
                </a:solidFill>
              </a:rPr>
              <a:t>collective</a:t>
            </a:r>
            <a:r>
              <a:rPr lang="es-ES" sz="2000" dirty="0">
                <a:solidFill>
                  <a:prstClr val="black"/>
                </a:solidFill>
              </a:rPr>
              <a:t> </a:t>
            </a:r>
            <a:r>
              <a:rPr lang="es-ES" sz="2000" dirty="0" err="1">
                <a:solidFill>
                  <a:prstClr val="black"/>
                </a:solidFill>
              </a:rPr>
              <a:t>action</a:t>
            </a:r>
            <a:r>
              <a:rPr lang="es-ES" sz="2000" dirty="0">
                <a:solidFill>
                  <a:prstClr val="black"/>
                </a:solidFill>
              </a:rPr>
              <a:t>. </a:t>
            </a:r>
          </a:p>
          <a:p>
            <a:pPr lvl="0" algn="just"/>
            <a:endParaRPr lang="es-ES" sz="2000" dirty="0">
              <a:solidFill>
                <a:prstClr val="black"/>
              </a:solidFill>
            </a:endParaRPr>
          </a:p>
          <a:p>
            <a:pPr lvl="0" algn="just"/>
            <a:r>
              <a:rPr lang="es-ES" sz="2000" dirty="0" err="1">
                <a:solidFill>
                  <a:prstClr val="black"/>
                </a:solidFill>
              </a:rPr>
              <a:t>Contexts</a:t>
            </a:r>
            <a:r>
              <a:rPr lang="es-ES" sz="2000" dirty="0">
                <a:solidFill>
                  <a:prstClr val="black"/>
                </a:solidFill>
              </a:rPr>
              <a:t>:</a:t>
            </a:r>
          </a:p>
          <a:p>
            <a:pPr marL="342900" lvl="0" indent="-342900" algn="just">
              <a:buFontTx/>
              <a:buChar char="-"/>
            </a:pPr>
            <a:r>
              <a:rPr lang="es-ES" sz="2000" dirty="0" err="1">
                <a:solidFill>
                  <a:prstClr val="black"/>
                </a:solidFill>
              </a:rPr>
              <a:t>support</a:t>
            </a:r>
            <a:r>
              <a:rPr lang="es-ES" sz="2000" dirty="0">
                <a:solidFill>
                  <a:prstClr val="black"/>
                </a:solidFill>
              </a:rPr>
              <a:t> </a:t>
            </a:r>
            <a:r>
              <a:rPr lang="es-ES" sz="2000" dirty="0" err="1">
                <a:solidFill>
                  <a:prstClr val="black"/>
                </a:solidFill>
              </a:rPr>
              <a:t>need</a:t>
            </a:r>
            <a:r>
              <a:rPr lang="es-ES" sz="2000" dirty="0">
                <a:solidFill>
                  <a:prstClr val="black"/>
                </a:solidFill>
              </a:rPr>
              <a:t> </a:t>
            </a:r>
            <a:r>
              <a:rPr lang="es-ES" sz="2000" dirty="0" err="1">
                <a:solidFill>
                  <a:prstClr val="black"/>
                </a:solidFill>
              </a:rPr>
              <a:t>satisfaction</a:t>
            </a:r>
            <a:r>
              <a:rPr lang="es-ES" sz="2000" dirty="0">
                <a:solidFill>
                  <a:prstClr val="black"/>
                </a:solidFill>
              </a:rPr>
              <a:t> and </a:t>
            </a:r>
            <a:r>
              <a:rPr lang="es-ES" sz="2000" dirty="0" err="1">
                <a:solidFill>
                  <a:prstClr val="black"/>
                </a:solidFill>
              </a:rPr>
              <a:t>autonomous</a:t>
            </a:r>
            <a:r>
              <a:rPr lang="es-ES" sz="2000" dirty="0">
                <a:solidFill>
                  <a:prstClr val="black"/>
                </a:solidFill>
              </a:rPr>
              <a:t>/</a:t>
            </a:r>
            <a:r>
              <a:rPr lang="es-ES" sz="2000" dirty="0" err="1">
                <a:solidFill>
                  <a:prstClr val="black"/>
                </a:solidFill>
              </a:rPr>
              <a:t>self-determined</a:t>
            </a:r>
            <a:r>
              <a:rPr lang="es-ES" sz="2000" dirty="0">
                <a:solidFill>
                  <a:prstClr val="black"/>
                </a:solidFill>
              </a:rPr>
              <a:t> </a:t>
            </a:r>
            <a:r>
              <a:rPr lang="es-ES" sz="2000" dirty="0" err="1">
                <a:solidFill>
                  <a:prstClr val="black"/>
                </a:solidFill>
              </a:rPr>
              <a:t>motivation</a:t>
            </a:r>
            <a:r>
              <a:rPr lang="es-ES" sz="2000" dirty="0">
                <a:solidFill>
                  <a:prstClr val="black"/>
                </a:solidFill>
              </a:rPr>
              <a:t> – </a:t>
            </a:r>
            <a:r>
              <a:rPr lang="es-ES" sz="2000" dirty="0" err="1">
                <a:solidFill>
                  <a:prstClr val="black"/>
                </a:solidFill>
              </a:rPr>
              <a:t>leading</a:t>
            </a:r>
            <a:r>
              <a:rPr lang="es-ES" sz="2000" dirty="0">
                <a:solidFill>
                  <a:prstClr val="black"/>
                </a:solidFill>
              </a:rPr>
              <a:t> to pro-active and </a:t>
            </a:r>
            <a:r>
              <a:rPr lang="es-ES" sz="2000" dirty="0" err="1">
                <a:solidFill>
                  <a:prstClr val="black"/>
                </a:solidFill>
              </a:rPr>
              <a:t>engaged</a:t>
            </a:r>
            <a:r>
              <a:rPr lang="es-ES" sz="2000" dirty="0">
                <a:solidFill>
                  <a:prstClr val="black"/>
                </a:solidFill>
              </a:rPr>
              <a:t> </a:t>
            </a:r>
            <a:r>
              <a:rPr lang="es-ES" sz="2000" dirty="0" err="1">
                <a:solidFill>
                  <a:prstClr val="black"/>
                </a:solidFill>
              </a:rPr>
              <a:t>behavior</a:t>
            </a:r>
            <a:r>
              <a:rPr lang="es-ES" sz="2000" dirty="0">
                <a:solidFill>
                  <a:prstClr val="black"/>
                </a:solidFill>
              </a:rPr>
              <a:t>, </a:t>
            </a:r>
            <a:r>
              <a:rPr lang="es-ES" sz="2000" dirty="0" err="1">
                <a:solidFill>
                  <a:prstClr val="black"/>
                </a:solidFill>
              </a:rPr>
              <a:t>wellbeing</a:t>
            </a:r>
            <a:r>
              <a:rPr lang="es-ES" sz="2000" dirty="0">
                <a:solidFill>
                  <a:prstClr val="black"/>
                </a:solidFill>
              </a:rPr>
              <a:t> and </a:t>
            </a:r>
            <a:r>
              <a:rPr lang="es-ES" sz="2000" dirty="0" err="1">
                <a:solidFill>
                  <a:prstClr val="black"/>
                </a:solidFill>
              </a:rPr>
              <a:t>creativity</a:t>
            </a:r>
            <a:r>
              <a:rPr lang="es-ES" sz="2000" dirty="0">
                <a:solidFill>
                  <a:prstClr val="black"/>
                </a:solidFill>
              </a:rPr>
              <a:t>; </a:t>
            </a:r>
          </a:p>
          <a:p>
            <a:pPr marL="342900" lvl="0" indent="-342900" algn="just">
              <a:buFontTx/>
              <a:buChar char="-"/>
            </a:pPr>
            <a:r>
              <a:rPr lang="es-ES" sz="2000" dirty="0" err="1">
                <a:solidFill>
                  <a:prstClr val="black"/>
                </a:solidFill>
              </a:rPr>
              <a:t>thwart</a:t>
            </a:r>
            <a:r>
              <a:rPr lang="es-ES" sz="2000" dirty="0">
                <a:solidFill>
                  <a:prstClr val="black"/>
                </a:solidFill>
              </a:rPr>
              <a:t> </a:t>
            </a:r>
            <a:r>
              <a:rPr lang="es-ES" sz="2000" dirty="0" err="1">
                <a:solidFill>
                  <a:prstClr val="black"/>
                </a:solidFill>
              </a:rPr>
              <a:t>them</a:t>
            </a:r>
            <a:r>
              <a:rPr lang="es-ES" sz="2000" dirty="0">
                <a:solidFill>
                  <a:prstClr val="black"/>
                </a:solidFill>
              </a:rPr>
              <a:t> – </a:t>
            </a:r>
            <a:r>
              <a:rPr lang="es-ES" sz="2000" dirty="0" err="1">
                <a:solidFill>
                  <a:prstClr val="black"/>
                </a:solidFill>
              </a:rPr>
              <a:t>leading</a:t>
            </a:r>
            <a:r>
              <a:rPr lang="es-ES" sz="2000" dirty="0">
                <a:solidFill>
                  <a:prstClr val="black"/>
                </a:solidFill>
              </a:rPr>
              <a:t> to </a:t>
            </a:r>
            <a:r>
              <a:rPr lang="es-ES" sz="2000" dirty="0" err="1">
                <a:solidFill>
                  <a:prstClr val="black"/>
                </a:solidFill>
              </a:rPr>
              <a:t>passivity</a:t>
            </a:r>
            <a:r>
              <a:rPr lang="es-ES" sz="2000" dirty="0">
                <a:solidFill>
                  <a:prstClr val="black"/>
                </a:solidFill>
              </a:rPr>
              <a:t>, </a:t>
            </a:r>
            <a:r>
              <a:rPr lang="es-ES" sz="2000" dirty="0" err="1">
                <a:solidFill>
                  <a:prstClr val="black"/>
                </a:solidFill>
              </a:rPr>
              <a:t>alienation</a:t>
            </a:r>
            <a:r>
              <a:rPr lang="es-ES" sz="2000" dirty="0">
                <a:solidFill>
                  <a:prstClr val="black"/>
                </a:solidFill>
              </a:rPr>
              <a:t> and </a:t>
            </a:r>
            <a:r>
              <a:rPr lang="es-ES" sz="2000" dirty="0" err="1">
                <a:solidFill>
                  <a:prstClr val="black"/>
                </a:solidFill>
              </a:rPr>
              <a:t>psychopathology</a:t>
            </a:r>
            <a:r>
              <a:rPr lang="es-ES" sz="2000" dirty="0">
                <a:solidFill>
                  <a:prstClr val="black"/>
                </a:solidFill>
              </a:rPr>
              <a:t> (</a:t>
            </a:r>
            <a:r>
              <a:rPr lang="es-ES" sz="2000" dirty="0" err="1">
                <a:solidFill>
                  <a:prstClr val="black"/>
                </a:solidFill>
              </a:rPr>
              <a:t>Ryan</a:t>
            </a:r>
            <a:r>
              <a:rPr lang="es-ES" sz="2000" dirty="0">
                <a:solidFill>
                  <a:prstClr val="black"/>
                </a:solidFill>
              </a:rPr>
              <a:t> &amp; </a:t>
            </a:r>
            <a:r>
              <a:rPr lang="es-ES" sz="2000" dirty="0" err="1">
                <a:solidFill>
                  <a:prstClr val="black"/>
                </a:solidFill>
              </a:rPr>
              <a:t>Deci</a:t>
            </a:r>
            <a:r>
              <a:rPr lang="es-ES" sz="2000" dirty="0">
                <a:solidFill>
                  <a:prstClr val="black"/>
                </a:solidFill>
              </a:rPr>
              <a:t> 2000). </a:t>
            </a:r>
          </a:p>
          <a:p>
            <a:endParaRPr lang="es-ES" dirty="0"/>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39114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noAutofit/>
          </a:bodyPr>
          <a:lstStyle/>
          <a:p>
            <a:pPr lvl="0" algn="just"/>
            <a:r>
              <a:rPr lang="es-ES" sz="2400" dirty="0" err="1">
                <a:solidFill>
                  <a:prstClr val="black"/>
                </a:solidFill>
              </a:rPr>
              <a:t>How</a:t>
            </a:r>
            <a:r>
              <a:rPr lang="es-ES" sz="2400" dirty="0">
                <a:solidFill>
                  <a:prstClr val="black"/>
                </a:solidFill>
              </a:rPr>
              <a:t> </a:t>
            </a:r>
            <a:r>
              <a:rPr lang="es-ES" sz="2400" dirty="0" err="1">
                <a:solidFill>
                  <a:prstClr val="black"/>
                </a:solidFill>
              </a:rPr>
              <a:t>conditions</a:t>
            </a:r>
            <a:r>
              <a:rPr lang="es-ES" sz="2400" dirty="0">
                <a:solidFill>
                  <a:prstClr val="black"/>
                </a:solidFill>
              </a:rPr>
              <a:t> are </a:t>
            </a:r>
            <a:r>
              <a:rPr lang="es-ES" sz="2400" dirty="0" err="1">
                <a:solidFill>
                  <a:prstClr val="black"/>
                </a:solidFill>
              </a:rPr>
              <a:t>co-created</a:t>
            </a:r>
            <a:r>
              <a:rPr lang="es-ES" sz="2400" dirty="0">
                <a:solidFill>
                  <a:prstClr val="black"/>
                </a:solidFill>
              </a:rPr>
              <a:t> and </a:t>
            </a:r>
            <a:r>
              <a:rPr lang="es-ES" sz="2400" dirty="0" err="1">
                <a:solidFill>
                  <a:prstClr val="black"/>
                </a:solidFill>
              </a:rPr>
              <a:t>how</a:t>
            </a:r>
            <a:r>
              <a:rPr lang="es-ES" sz="2400" dirty="0">
                <a:solidFill>
                  <a:prstClr val="black"/>
                </a:solidFill>
              </a:rPr>
              <a:t> </a:t>
            </a:r>
            <a:r>
              <a:rPr lang="es-ES" sz="2400" dirty="0" err="1">
                <a:solidFill>
                  <a:prstClr val="black"/>
                </a:solidFill>
              </a:rPr>
              <a:t>they</a:t>
            </a:r>
            <a:r>
              <a:rPr lang="es-ES" sz="2400" dirty="0">
                <a:solidFill>
                  <a:prstClr val="black"/>
                </a:solidFill>
              </a:rPr>
              <a:t> </a:t>
            </a:r>
            <a:r>
              <a:rPr lang="es-ES" sz="2400" dirty="0" err="1">
                <a:solidFill>
                  <a:prstClr val="black"/>
                </a:solidFill>
              </a:rPr>
              <a:t>contribute</a:t>
            </a:r>
            <a:r>
              <a:rPr lang="es-ES" sz="2400" dirty="0">
                <a:solidFill>
                  <a:prstClr val="black"/>
                </a:solidFill>
              </a:rPr>
              <a:t> to </a:t>
            </a:r>
            <a:r>
              <a:rPr lang="es-ES" sz="2400" b="1" dirty="0" err="1">
                <a:solidFill>
                  <a:prstClr val="black"/>
                </a:solidFill>
              </a:rPr>
              <a:t>sustained</a:t>
            </a:r>
            <a:r>
              <a:rPr lang="es-ES" sz="2400" b="1" dirty="0">
                <a:solidFill>
                  <a:prstClr val="black"/>
                </a:solidFill>
              </a:rPr>
              <a:t> </a:t>
            </a:r>
            <a:r>
              <a:rPr lang="es-ES" sz="2400" b="1" dirty="0" err="1">
                <a:solidFill>
                  <a:prstClr val="black"/>
                </a:solidFill>
              </a:rPr>
              <a:t>engagement</a:t>
            </a:r>
            <a:r>
              <a:rPr lang="es-ES" sz="2400" b="1" dirty="0">
                <a:solidFill>
                  <a:prstClr val="black"/>
                </a:solidFill>
              </a:rPr>
              <a:t> and </a:t>
            </a:r>
            <a:r>
              <a:rPr lang="es-ES" sz="2400" b="1" dirty="0" err="1">
                <a:solidFill>
                  <a:prstClr val="black"/>
                </a:solidFill>
              </a:rPr>
              <a:t>empowerment</a:t>
            </a:r>
            <a:r>
              <a:rPr lang="es-ES" sz="2400" b="1" dirty="0">
                <a:solidFill>
                  <a:prstClr val="black"/>
                </a:solidFill>
              </a:rPr>
              <a:t> </a:t>
            </a:r>
            <a:r>
              <a:rPr lang="es-ES" sz="2400" dirty="0">
                <a:solidFill>
                  <a:prstClr val="black"/>
                </a:solidFill>
              </a:rPr>
              <a:t>of </a:t>
            </a:r>
            <a:r>
              <a:rPr lang="es-ES" sz="2400" dirty="0" err="1">
                <a:solidFill>
                  <a:prstClr val="black"/>
                </a:solidFill>
              </a:rPr>
              <a:t>members</a:t>
            </a:r>
            <a:r>
              <a:rPr lang="es-ES" sz="2400" dirty="0">
                <a:solidFill>
                  <a:prstClr val="black"/>
                </a:solidFill>
              </a:rPr>
              <a:t> </a:t>
            </a:r>
          </a:p>
          <a:p>
            <a:pPr lvl="0" algn="just"/>
            <a:endParaRPr lang="es-ES" sz="2400" dirty="0">
              <a:solidFill>
                <a:prstClr val="black"/>
              </a:solidFill>
            </a:endParaRPr>
          </a:p>
          <a:p>
            <a:pPr lvl="0" algn="just"/>
            <a:r>
              <a:rPr lang="es-ES" sz="2400" b="1" dirty="0" err="1"/>
              <a:t>Transformative</a:t>
            </a:r>
            <a:r>
              <a:rPr lang="es-ES" sz="2400" b="1" dirty="0"/>
              <a:t> </a:t>
            </a:r>
            <a:r>
              <a:rPr lang="es-ES" sz="2400" b="1" dirty="0" err="1"/>
              <a:t>action</a:t>
            </a:r>
            <a:r>
              <a:rPr lang="es-ES" sz="2400" b="1" dirty="0"/>
              <a:t> </a:t>
            </a:r>
            <a:r>
              <a:rPr lang="es-ES" sz="2400" dirty="0"/>
              <a:t>– </a:t>
            </a:r>
            <a:r>
              <a:rPr lang="es-ES" sz="2400" dirty="0" err="1"/>
              <a:t>internalization</a:t>
            </a:r>
            <a:r>
              <a:rPr lang="es-ES" sz="2400" dirty="0"/>
              <a:t> and </a:t>
            </a:r>
            <a:r>
              <a:rPr lang="es-ES" sz="2400" dirty="0" err="1"/>
              <a:t>integration</a:t>
            </a:r>
            <a:r>
              <a:rPr lang="es-ES" sz="2400" dirty="0"/>
              <a:t> of sets of </a:t>
            </a:r>
            <a:r>
              <a:rPr lang="es-ES" sz="2400" dirty="0" err="1"/>
              <a:t>values</a:t>
            </a:r>
            <a:r>
              <a:rPr lang="es-ES" sz="2400" dirty="0"/>
              <a:t>, </a:t>
            </a:r>
            <a:r>
              <a:rPr lang="es-ES" sz="2400" dirty="0" err="1"/>
              <a:t>behavioral</a:t>
            </a:r>
            <a:r>
              <a:rPr lang="es-ES" sz="2400" dirty="0"/>
              <a:t> </a:t>
            </a:r>
            <a:r>
              <a:rPr lang="es-ES" sz="2400" dirty="0" err="1"/>
              <a:t>goals</a:t>
            </a:r>
            <a:r>
              <a:rPr lang="es-ES" sz="2400" dirty="0"/>
              <a:t> and rules, and </a:t>
            </a:r>
            <a:r>
              <a:rPr lang="es-ES" sz="2400" dirty="0" err="1"/>
              <a:t>co-created</a:t>
            </a:r>
            <a:r>
              <a:rPr lang="es-ES" sz="2400" dirty="0"/>
              <a:t> </a:t>
            </a:r>
            <a:r>
              <a:rPr lang="es-ES" sz="2400" dirty="0" err="1"/>
              <a:t>identities</a:t>
            </a:r>
            <a:r>
              <a:rPr lang="es-ES" sz="2400" dirty="0"/>
              <a:t>. </a:t>
            </a:r>
          </a:p>
          <a:p>
            <a:pPr algn="just"/>
            <a:endParaRPr lang="es-ES" sz="2400" dirty="0"/>
          </a:p>
          <a:p>
            <a:pPr algn="just"/>
            <a:endParaRPr lang="es-ES" sz="2400" dirty="0"/>
          </a:p>
          <a:p>
            <a:pPr algn="just"/>
            <a:r>
              <a:rPr lang="es-ES" sz="2400" b="1" dirty="0"/>
              <a:t>- </a:t>
            </a:r>
            <a:r>
              <a:rPr lang="es-ES" sz="2400" b="1" dirty="0" err="1"/>
              <a:t>Extrinsically</a:t>
            </a:r>
            <a:r>
              <a:rPr lang="es-ES" sz="2400" b="1" dirty="0"/>
              <a:t> </a:t>
            </a:r>
            <a:r>
              <a:rPr lang="es-ES" sz="2400" b="1" dirty="0" err="1"/>
              <a:t>motivated</a:t>
            </a:r>
            <a:r>
              <a:rPr lang="es-ES" sz="2400" b="1" dirty="0"/>
              <a:t> </a:t>
            </a:r>
            <a:r>
              <a:rPr lang="es-ES" sz="2400" dirty="0" err="1"/>
              <a:t>but</a:t>
            </a:r>
            <a:r>
              <a:rPr lang="es-ES" sz="2400" dirty="0"/>
              <a:t> </a:t>
            </a:r>
            <a:r>
              <a:rPr lang="es-ES" sz="2400" dirty="0" err="1"/>
              <a:t>still</a:t>
            </a:r>
            <a:r>
              <a:rPr lang="es-ES" sz="2400" dirty="0"/>
              <a:t> </a:t>
            </a:r>
            <a:r>
              <a:rPr lang="es-ES" sz="2400" dirty="0" err="1"/>
              <a:t>committed</a:t>
            </a:r>
            <a:r>
              <a:rPr lang="es-ES" sz="2400" dirty="0"/>
              <a:t> and </a:t>
            </a:r>
            <a:r>
              <a:rPr lang="es-ES" sz="2400" dirty="0" err="1"/>
              <a:t>authentic</a:t>
            </a:r>
            <a:r>
              <a:rPr lang="es-ES" sz="2400" dirty="0"/>
              <a:t>. </a:t>
            </a:r>
          </a:p>
        </p:txBody>
      </p:sp>
      <p:sp>
        <p:nvSpPr>
          <p:cNvPr id="4" name="3 Marcador de texto"/>
          <p:cNvSpPr>
            <a:spLocks noGrp="1"/>
          </p:cNvSpPr>
          <p:nvPr>
            <p:ph type="body" sz="quarter" idx="10"/>
          </p:nvPr>
        </p:nvSpPr>
        <p:spPr/>
        <p:txBody>
          <a:bodyPr/>
          <a:lstStyle/>
          <a:p>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372" y="183015"/>
            <a:ext cx="1283312" cy="589061"/>
          </a:xfrm>
          <a:prstGeom prst="rect">
            <a:avLst/>
          </a:prstGeom>
        </p:spPr>
      </p:pic>
    </p:spTree>
    <p:extLst>
      <p:ext uri="{BB962C8B-B14F-4D97-AF65-F5344CB8AC3E}">
        <p14:creationId xmlns:p14="http://schemas.microsoft.com/office/powerpoint/2010/main" val="328609406"/>
      </p:ext>
    </p:extLst>
  </p:cSld>
  <p:clrMapOvr>
    <a:masterClrMapping/>
  </p:clrMapOvr>
</p:sld>
</file>

<file path=ppt/theme/theme1.xml><?xml version="1.0" encoding="utf-8"?>
<a:theme xmlns:a="http://schemas.openxmlformats.org/drawingml/2006/main" name="TRANSIT_PowerPoint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TRANSIT_PowerPoint_NEW</Template>
  <TotalTime>11603</TotalTime>
  <Words>3365</Words>
  <Application>Microsoft Office PowerPoint</Application>
  <PresentationFormat>Presentación en pantalla (4:3)</PresentationFormat>
  <Paragraphs>185</Paragraphs>
  <Slides>35</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35</vt:i4>
      </vt:variant>
    </vt:vector>
  </HeadingPairs>
  <TitlesOfParts>
    <vt:vector size="45" baseType="lpstr">
      <vt:lpstr>Arial</vt:lpstr>
      <vt:lpstr>Calibri</vt:lpstr>
      <vt:lpstr>Calisto MT</vt:lpstr>
      <vt:lpstr>Cambria</vt:lpstr>
      <vt:lpstr>DejaVu Sans</vt:lpstr>
      <vt:lpstr>font344</vt:lpstr>
      <vt:lpstr>FreeSans</vt:lpstr>
      <vt:lpstr>Liberation Serif</vt:lpstr>
      <vt:lpstr>Times New Roman</vt:lpstr>
      <vt:lpstr>TRANSIT_PowerPoint_NEW</vt:lpstr>
      <vt:lpstr>Motivations for transformative social innovation: preliminary TRANSIT results </vt:lpstr>
      <vt:lpstr>The TRANSIT project</vt:lpstr>
      <vt:lpstr>Conceptualizing agency</vt:lpstr>
      <vt:lpstr>Unpacking human agency</vt:lpstr>
      <vt:lpstr>Theoretical considerations (1)</vt:lpstr>
      <vt:lpstr>Theoretical considerations (2)</vt:lpstr>
      <vt:lpstr>Self-determination theory (Ryan &amp; Deci, 2000) (1)  </vt:lpstr>
      <vt:lpstr>Self-determination theory (2)</vt:lpstr>
      <vt:lpstr>Presentación de PowerPoint</vt:lpstr>
      <vt:lpstr>Methodology</vt:lpstr>
      <vt:lpstr>Two illustrations: Credit Unions &amp; Slow Food</vt:lpstr>
      <vt:lpstr>Results: the need for autonomy</vt:lpstr>
      <vt:lpstr>The need for autonomy</vt:lpstr>
      <vt:lpstr>Need for autonomy</vt:lpstr>
      <vt:lpstr>Need for autonomy</vt:lpstr>
      <vt:lpstr>Need for autonomy</vt:lpstr>
      <vt:lpstr>Need for autonomy</vt:lpstr>
      <vt:lpstr>Autonomy promotes cooperation</vt:lpstr>
      <vt:lpstr>The need for relatedness</vt:lpstr>
      <vt:lpstr>The need for relatedness</vt:lpstr>
      <vt:lpstr>The need for relatedness</vt:lpstr>
      <vt:lpstr>Relatedness</vt:lpstr>
      <vt:lpstr>Relatedness</vt:lpstr>
      <vt:lpstr>The need for relatedness</vt:lpstr>
      <vt:lpstr>Relatedness</vt:lpstr>
      <vt:lpstr>Relatedness and capacities for transformative action</vt:lpstr>
      <vt:lpstr>Relatedness and empowerment</vt:lpstr>
      <vt:lpstr>The need for competence </vt:lpstr>
      <vt:lpstr>The need for competence</vt:lpstr>
      <vt:lpstr>The need for competence</vt:lpstr>
      <vt:lpstr>The need for competence</vt:lpstr>
      <vt:lpstr>The need for competence</vt:lpstr>
      <vt:lpstr>The need for competence</vt:lpstr>
      <vt:lpstr>Conclusions</vt:lpstr>
      <vt:lpstr>Thank you for your attention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dc:creator>
  <cp:lastModifiedBy>Portatil</cp:lastModifiedBy>
  <cp:revision>959</cp:revision>
  <cp:lastPrinted>2016-03-01T14:18:15Z</cp:lastPrinted>
  <dcterms:created xsi:type="dcterms:W3CDTF">2014-05-28T13:58:32Z</dcterms:created>
  <dcterms:modified xsi:type="dcterms:W3CDTF">2016-06-09T09:56:50Z</dcterms:modified>
</cp:coreProperties>
</file>